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tags/tag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625" r:id="rId2"/>
    <p:sldId id="626" r:id="rId3"/>
    <p:sldId id="630" r:id="rId4"/>
    <p:sldId id="633" r:id="rId5"/>
    <p:sldId id="634" r:id="rId6"/>
    <p:sldId id="635" r:id="rId7"/>
    <p:sldId id="699" r:id="rId8"/>
    <p:sldId id="700" r:id="rId9"/>
    <p:sldId id="708" r:id="rId10"/>
    <p:sldId id="696" r:id="rId11"/>
    <p:sldId id="711" r:id="rId12"/>
    <p:sldId id="709" r:id="rId13"/>
    <p:sldId id="710" r:id="rId14"/>
    <p:sldId id="707" r:id="rId15"/>
    <p:sldId id="701" r:id="rId16"/>
    <p:sldId id="639" r:id="rId1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C1E"/>
    <a:srgbClr val="D883FF"/>
    <a:srgbClr val="F36B2B"/>
    <a:srgbClr val="8D6F1B"/>
    <a:srgbClr val="669489"/>
    <a:srgbClr val="FF7300"/>
    <a:srgbClr val="FF5A35"/>
    <a:srgbClr val="6296C7"/>
    <a:srgbClr val="00A6E4"/>
    <a:srgbClr val="FFD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2984"/>
  </p:normalViewPr>
  <p:slideViewPr>
    <p:cSldViewPr snapToGrid="0" snapToObjects="1">
      <p:cViewPr varScale="1">
        <p:scale>
          <a:sx n="68" d="100"/>
          <a:sy n="68" d="100"/>
        </p:scale>
        <p:origin x="6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835163243924669E-2"/>
          <c:w val="1"/>
          <c:h val="0.92942360686506265"/>
        </c:manualLayout>
      </c:layout>
      <c:ofPieChart>
        <c:ofPieType val="bar"/>
        <c:varyColors val="1"/>
        <c:ser>
          <c:idx val="0"/>
          <c:order val="0"/>
          <c:tx>
            <c:strRef>
              <c:f>Sheet1!$B$75</c:f>
              <c:strCache>
                <c:ptCount val="1"/>
                <c:pt idx="0">
                  <c:v>Column2</c:v>
                </c:pt>
              </c:strCache>
            </c:strRef>
          </c:tx>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404-9942-A4A2-BA4FC74D769B}"/>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404-9942-A4A2-BA4FC74D769B}"/>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404-9942-A4A2-BA4FC74D769B}"/>
              </c:ext>
            </c:extLst>
          </c:dPt>
          <c:dPt>
            <c:idx val="3"/>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404-9942-A4A2-BA4FC74D769B}"/>
              </c:ext>
            </c:extLst>
          </c:dPt>
          <c:dPt>
            <c:idx val="4"/>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4236-4002-942D-3975B0C00AF7}"/>
              </c:ext>
            </c:extLst>
          </c:dPt>
          <c:dPt>
            <c:idx val="5"/>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4236-4002-942D-3975B0C00AF7}"/>
              </c:ext>
            </c:extLst>
          </c:dPt>
          <c:dPt>
            <c:idx val="6"/>
            <c:bubble3D val="0"/>
            <c:spPr>
              <a:solidFill>
                <a:schemeClr val="accent2">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4236-4002-942D-3975B0C00AF7}"/>
              </c:ext>
            </c:extLst>
          </c:dPt>
          <c:dPt>
            <c:idx val="7"/>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4236-4002-942D-3975B0C00AF7}"/>
              </c:ext>
            </c:extLst>
          </c:dPt>
          <c:dLbls>
            <c:dLbl>
              <c:idx val="0"/>
              <c:layout>
                <c:manualLayout>
                  <c:x val="1.2523380247697958E-2"/>
                  <c:y val="-9.5494705437291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404-9942-A4A2-BA4FC74D769B}"/>
                </c:ext>
              </c:extLst>
            </c:dLbl>
            <c:dLbl>
              <c:idx val="1"/>
              <c:layout>
                <c:manualLayout>
                  <c:x val="0.18930131496401273"/>
                  <c:y val="-0.2639304235242793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404-9942-A4A2-BA4FC74D769B}"/>
                </c:ext>
              </c:extLst>
            </c:dLbl>
            <c:dLbl>
              <c:idx val="2"/>
              <c:layout>
                <c:manualLayout>
                  <c:x val="-5.8290995226946654E-2"/>
                  <c:y val="2.351657622351931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404-9942-A4A2-BA4FC74D769B}"/>
                </c:ext>
              </c:extLst>
            </c:dLbl>
            <c:dLbl>
              <c:idx val="3"/>
              <c:layout>
                <c:manualLayout>
                  <c:x val="-1.1288461761580053E-3"/>
                  <c:y val="-3.1241864097891607E-3"/>
                </c:manualLayout>
              </c:layout>
              <c:tx>
                <c:rich>
                  <a:bodyPr/>
                  <a:lstStyle/>
                  <a:p>
                    <a:fld id="{284DBBDB-C56A-4A32-8A9B-6895AD27B78D}" type="CATEGORYNAME">
                      <a:rPr lang="en-US">
                        <a:solidFill>
                          <a:schemeClr val="bg1"/>
                        </a:solidFill>
                      </a:rPr>
                      <a:pPr/>
                      <a:t>[CATEGORY NAME]</a:t>
                    </a:fld>
                    <a:r>
                      <a:rPr lang="en-US" baseline="0" dirty="0">
                        <a:solidFill>
                          <a:schemeClr val="bg1"/>
                        </a:solidFill>
                      </a:rPr>
                      <a:t>
</a:t>
                    </a:r>
                    <a:fld id="{13D22160-ACB2-4208-A752-DB76FC0FE52E}"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4193634369394221"/>
                      <c:h val="0.16781428793103384"/>
                    </c:manualLayout>
                  </c15:layout>
                  <c15:dlblFieldTable/>
                  <c15:showDataLabelsRange val="0"/>
                </c:ext>
                <c:ext xmlns:c16="http://schemas.microsoft.com/office/drawing/2014/chart" uri="{C3380CC4-5D6E-409C-BE32-E72D297353CC}">
                  <c16:uniqueId val="{00000007-0404-9942-A4A2-BA4FC74D769B}"/>
                </c:ext>
              </c:extLst>
            </c:dLbl>
            <c:dLbl>
              <c:idx val="4"/>
              <c:layout>
                <c:manualLayout>
                  <c:x val="-0.14266824626706812"/>
                  <c:y val="0.1326307699383145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848979387903672"/>
                      <c:h val="0.2526355438758543"/>
                    </c:manualLayout>
                  </c15:layout>
                </c:ext>
                <c:ext xmlns:c16="http://schemas.microsoft.com/office/drawing/2014/chart" uri="{C3380CC4-5D6E-409C-BE32-E72D297353CC}">
                  <c16:uniqueId val="{00000009-4236-4002-942D-3975B0C00AF7}"/>
                </c:ext>
              </c:extLst>
            </c:dLbl>
            <c:dLbl>
              <c:idx val="5"/>
              <c:layout>
                <c:manualLayout>
                  <c:x val="-3.0014125239197831E-2"/>
                  <c:y val="2.27929322874444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236-4002-942D-3975B0C00AF7}"/>
                </c:ext>
              </c:extLst>
            </c:dLbl>
            <c:dLbl>
              <c:idx val="6"/>
              <c:layout>
                <c:manualLayout>
                  <c:x val="-4.1706704986168047E-2"/>
                  <c:y val="-1.508166825175231E-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236-4002-942D-3975B0C00AF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Sheet1!$A$76:$A$82</c:f>
              <c:strCache>
                <c:ptCount val="7"/>
                <c:pt idx="1">
                  <c:v>Intake Done</c:v>
                </c:pt>
                <c:pt idx="2">
                  <c:v>Issue Already Resolved</c:v>
                </c:pt>
                <c:pt idx="3">
                  <c:v>Declined Services</c:v>
                </c:pt>
                <c:pt idx="4">
                  <c:v>No Answer When We Returned Call</c:v>
                </c:pt>
                <c:pt idx="5">
                  <c:v>Does Not Meet Criteria</c:v>
                </c:pt>
                <c:pt idx="6">
                  <c:v>Wrong Number</c:v>
                </c:pt>
              </c:strCache>
            </c:strRef>
          </c:cat>
          <c:val>
            <c:numRef>
              <c:f>Sheet1!$B$76:$B$82</c:f>
              <c:numCache>
                <c:formatCode>General</c:formatCode>
                <c:ptCount val="7"/>
                <c:pt idx="1">
                  <c:v>71</c:v>
                </c:pt>
                <c:pt idx="2">
                  <c:v>7</c:v>
                </c:pt>
                <c:pt idx="3">
                  <c:v>7</c:v>
                </c:pt>
                <c:pt idx="4">
                  <c:v>13</c:v>
                </c:pt>
                <c:pt idx="5">
                  <c:v>6</c:v>
                </c:pt>
                <c:pt idx="6">
                  <c:v>5</c:v>
                </c:pt>
              </c:numCache>
            </c:numRef>
          </c:val>
          <c:extLst>
            <c:ext xmlns:c16="http://schemas.microsoft.com/office/drawing/2014/chart" uri="{C3380CC4-5D6E-409C-BE32-E72D297353CC}">
              <c16:uniqueId val="{0000000A-0404-9942-A4A2-BA4FC74D769B}"/>
            </c:ext>
          </c:extLst>
        </c:ser>
        <c:ser>
          <c:idx val="1"/>
          <c:order val="1"/>
          <c:tx>
            <c:strRef>
              <c:f>Sheet1!$C$75</c:f>
              <c:strCache>
                <c:ptCount val="1"/>
              </c:strCache>
            </c:strRef>
          </c:tx>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490F-434B-9332-4EF9066CC04D}"/>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490F-434B-9332-4EF9066CC04D}"/>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5-490F-434B-9332-4EF9066CC04D}"/>
              </c:ext>
            </c:extLst>
          </c:dPt>
          <c:dPt>
            <c:idx val="3"/>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7-490F-434B-9332-4EF9066CC04D}"/>
              </c:ext>
            </c:extLst>
          </c:dPt>
          <c:dPt>
            <c:idx val="4"/>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9-490F-434B-9332-4EF9066CC04D}"/>
              </c:ext>
            </c:extLst>
          </c:dPt>
          <c:dPt>
            <c:idx val="5"/>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B-490F-434B-9332-4EF9066CC04D}"/>
              </c:ext>
            </c:extLst>
          </c:dPt>
          <c:dPt>
            <c:idx val="6"/>
            <c:bubble3D val="0"/>
            <c:spPr>
              <a:solidFill>
                <a:schemeClr val="accent2">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D-490F-434B-9332-4EF9066CC04D}"/>
              </c:ext>
            </c:extLst>
          </c:dPt>
          <c:dPt>
            <c:idx val="7"/>
            <c:bubble3D val="0"/>
            <c:spPr>
              <a:solidFill>
                <a:schemeClr val="accent4">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F-490F-434B-9332-4EF9066CC0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Avenir Light" panose="020B0402020203020204" pitchFamily="34" charset="77"/>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Sheet1!$A$76:$A$82</c:f>
              <c:strCache>
                <c:ptCount val="7"/>
                <c:pt idx="1">
                  <c:v>Intake Done</c:v>
                </c:pt>
                <c:pt idx="2">
                  <c:v>Issue Already Resolved</c:v>
                </c:pt>
                <c:pt idx="3">
                  <c:v>Declined Services</c:v>
                </c:pt>
                <c:pt idx="4">
                  <c:v>No Answer When We Returned Call</c:v>
                </c:pt>
                <c:pt idx="5">
                  <c:v>Does Not Meet Criteria</c:v>
                </c:pt>
                <c:pt idx="6">
                  <c:v>Wrong Number</c:v>
                </c:pt>
              </c:strCache>
            </c:strRef>
          </c:cat>
          <c:val>
            <c:numRef>
              <c:f>Sheet1!$C$76:$C$82</c:f>
              <c:numCache>
                <c:formatCode>0%</c:formatCode>
                <c:ptCount val="7"/>
                <c:pt idx="0">
                  <c:v>0.23</c:v>
                </c:pt>
                <c:pt idx="1">
                  <c:v>0.25</c:v>
                </c:pt>
                <c:pt idx="2">
                  <c:v>0</c:v>
                </c:pt>
              </c:numCache>
            </c:numRef>
          </c:val>
          <c:extLst>
            <c:ext xmlns:c16="http://schemas.microsoft.com/office/drawing/2014/chart" uri="{C3380CC4-5D6E-409C-BE32-E72D297353CC}">
              <c16:uniqueId val="{00000014-C75F-4E6D-85DD-EF60395645D0}"/>
            </c:ext>
          </c:extLst>
        </c:ser>
        <c:dLbls>
          <c:dLblPos val="bestFit"/>
          <c:showLegendKey val="0"/>
          <c:showVal val="0"/>
          <c:showCatName val="0"/>
          <c:showSerName val="0"/>
          <c:showPercent val="1"/>
          <c:showBubbleSize val="0"/>
          <c:showLeaderLines val="1"/>
        </c:dLbls>
        <c:gapWidth val="100"/>
        <c:splitType val="cust"/>
        <c:custSplit>
          <c:secondPiePt val="2"/>
          <c:secondPiePt val="3"/>
          <c:secondPiePt val="5"/>
          <c:secondPiePt val="6"/>
        </c:custSplit>
        <c:secondPieSize val="75"/>
        <c:serLines>
          <c:spPr>
            <a:ln w="9525" cap="flat" cmpd="sng" algn="ctr">
              <a:solidFill>
                <a:schemeClr val="dk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b="0" i="0">
          <a:latin typeface="Avenir Light" panose="020B0402020203020204" pitchFamily="34" charset="77"/>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955855704238324E-2"/>
          <c:w val="1"/>
          <c:h val="0.76698563721201518"/>
        </c:manualLayout>
      </c:layout>
      <c:ofPieChart>
        <c:ofPieType val="bar"/>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915-49AA-B400-AA63B192BDC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915-49AA-B400-AA63B192BDC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915-49AA-B400-AA63B192BDC2}"/>
              </c:ext>
            </c:extLst>
          </c:dPt>
          <c:dPt>
            <c:idx val="3"/>
            <c:bubble3D val="0"/>
            <c:spPr>
              <a:solidFill>
                <a:schemeClr val="bg1">
                  <a:lumMod val="6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915-49AA-B400-AA63B192BDC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915-49AA-B400-AA63B192BDC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915-49AA-B400-AA63B192BDC2}"/>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C-FC88-43E5-810F-4A35DDE57EA4}"/>
              </c:ext>
            </c:extLst>
          </c:dPt>
          <c:dLbls>
            <c:dLbl>
              <c:idx val="0"/>
              <c:layout>
                <c:manualLayout>
                  <c:x val="0.22477873539494886"/>
                  <c:y val="-0.17360030997679088"/>
                </c:manualLayout>
              </c:layout>
              <c:tx>
                <c:rich>
                  <a:bodyPr/>
                  <a:lstStyle/>
                  <a:p>
                    <a:fld id="{C3C3619B-69BD-4EBD-A540-4EBE4286B928}" type="CATEGORYNAME">
                      <a:rPr lang="en-US" sz="1400" b="0">
                        <a:solidFill>
                          <a:schemeClr val="tx1"/>
                        </a:solidFill>
                      </a:rPr>
                      <a:pPr/>
                      <a:t>[CATEGORY NAME]</a:t>
                    </a:fld>
                    <a:r>
                      <a:rPr lang="en-US" sz="1400" b="1" baseline="0" dirty="0">
                        <a:solidFill>
                          <a:schemeClr val="tx1"/>
                        </a:solidFill>
                      </a:rPr>
                      <a:t>
</a:t>
                    </a:r>
                    <a:fld id="{47AF9EE7-76EB-471B-AAF3-0C38B0304404}" type="PERCENTAGE">
                      <a:rPr lang="en-US" sz="1400" b="0" baseline="0">
                        <a:solidFill>
                          <a:schemeClr val="tx1"/>
                        </a:solidFill>
                      </a:rPr>
                      <a:pPr/>
                      <a:t>[PERCENTAGE]</a:t>
                    </a:fld>
                    <a:endParaRPr lang="en-US" sz="1400" b="1"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15-49AA-B400-AA63B192BDC2}"/>
                </c:ext>
              </c:extLst>
            </c:dLbl>
            <c:dLbl>
              <c:idx val="1"/>
              <c:layout>
                <c:manualLayout>
                  <c:x val="-9.0207839160995909E-2"/>
                  <c:y val="0.1490792166033323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915-49AA-B400-AA63B192BDC2}"/>
                </c:ext>
              </c:extLst>
            </c:dLbl>
            <c:dLbl>
              <c:idx val="2"/>
              <c:layout>
                <c:manualLayout>
                  <c:x val="-0.14089232468157981"/>
                  <c:y val="-1.4911762288505465E-2"/>
                </c:manualLayout>
              </c:layout>
              <c:spPr>
                <a:solidFill>
                  <a:srgbClr val="9E7C1E"/>
                </a:solid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417896081738023"/>
                      <c:h val="0.10868167202572347"/>
                    </c:manualLayout>
                  </c15:layout>
                </c:ext>
                <c:ext xmlns:c16="http://schemas.microsoft.com/office/drawing/2014/chart" uri="{C3380CC4-5D6E-409C-BE32-E72D297353CC}">
                  <c16:uniqueId val="{00000005-F915-49AA-B400-AA63B192BDC2}"/>
                </c:ext>
              </c:extLst>
            </c:dLbl>
            <c:dLbl>
              <c:idx val="3"/>
              <c:layout>
                <c:manualLayout>
                  <c:x val="-0.13631742662661414"/>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915-49AA-B400-AA63B192BDC2}"/>
                </c:ext>
              </c:extLst>
            </c:dLbl>
            <c:dLbl>
              <c:idx val="4"/>
              <c:layout>
                <c:manualLayout>
                  <c:x val="-0.13631748372052713"/>
                  <c:y val="-1.412410030410610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765353495249385"/>
                      <c:h val="0.17347330559719457"/>
                    </c:manualLayout>
                  </c15:layout>
                </c:ext>
                <c:ext xmlns:c16="http://schemas.microsoft.com/office/drawing/2014/chart" uri="{C3380CC4-5D6E-409C-BE32-E72D297353CC}">
                  <c16:uniqueId val="{00000009-F915-49AA-B400-AA63B192BDC2}"/>
                </c:ext>
              </c:extLst>
            </c:dLbl>
            <c:dLbl>
              <c:idx val="5"/>
              <c:layout>
                <c:manualLayout>
                  <c:x val="-0.17259800929033012"/>
                  <c:y val="0.12873083571364455"/>
                </c:manualLayout>
              </c:layout>
              <c:tx>
                <c:rich>
                  <a:bodyPr rot="0" spcFirstLastPara="1" vertOverflow="ellipsis" vert="horz" wrap="square" anchor="ctr" anchorCtr="1"/>
                  <a:lstStyle/>
                  <a:p>
                    <a:pPr>
                      <a:defRPr sz="1400" b="1" i="0" u="none" strike="noStrike" kern="1200" baseline="0">
                        <a:solidFill>
                          <a:schemeClr val="tx1"/>
                        </a:solidFill>
                        <a:latin typeface="Avenir Light" panose="020B0402020203020204" pitchFamily="34" charset="77"/>
                        <a:ea typeface="+mn-ea"/>
                        <a:cs typeface="+mn-cs"/>
                      </a:defRPr>
                    </a:pPr>
                    <a:fld id="{1379F58D-CE1E-4045-BCF6-B2CB86DFECFE}" type="CATEGORYNAME">
                      <a:rPr lang="en-US" sz="1400" b="0">
                        <a:solidFill>
                          <a:schemeClr val="tx1"/>
                        </a:solidFill>
                      </a:rPr>
                      <a:pPr>
                        <a:defRPr sz="1400" b="1">
                          <a:solidFill>
                            <a:schemeClr val="tx1"/>
                          </a:solidFill>
                        </a:defRPr>
                      </a:pPr>
                      <a:t>[CATEGORY NAME]</a:t>
                    </a:fld>
                    <a:r>
                      <a:rPr lang="en-US" sz="1400" b="0" baseline="0" dirty="0">
                        <a:solidFill>
                          <a:schemeClr val="tx1"/>
                        </a:solidFill>
                      </a:rPr>
                      <a:t>
</a:t>
                    </a:r>
                    <a:fld id="{9E88085E-8B16-414E-B3BC-D941EC8FB6C3}" type="PERCENTAGE">
                      <a:rPr lang="en-US" sz="1400" b="0" baseline="0">
                        <a:solidFill>
                          <a:schemeClr val="tx1"/>
                        </a:solidFill>
                      </a:rPr>
                      <a:pPr>
                        <a:defRPr sz="1400" b="1">
                          <a:solidFill>
                            <a:schemeClr val="tx1"/>
                          </a:solidFill>
                        </a:defRPr>
                      </a:pPr>
                      <a:t>[PERCENTAGE]</a:t>
                    </a:fld>
                    <a:endParaRPr lang="en-US" sz="1400" b="0" baseline="0" dirty="0">
                      <a:solidFill>
                        <a:schemeClr val="tx1"/>
                      </a:solidFill>
                    </a:endParaRP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915-49AA-B400-AA63B192BDC2}"/>
                </c:ext>
              </c:extLst>
            </c:dLbl>
            <c:dLbl>
              <c:idx val="6"/>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C-FC88-43E5-810F-4A35DDE57EA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Sheet1!$A$133:$A$138</c:f>
              <c:strCache>
                <c:ptCount val="6"/>
                <c:pt idx="0">
                  <c:v>African American</c:v>
                </c:pt>
                <c:pt idx="1">
                  <c:v>Hispanic/ Latinx</c:v>
                </c:pt>
                <c:pt idx="2">
                  <c:v>Native American</c:v>
                </c:pt>
                <c:pt idx="3">
                  <c:v>Caucasian</c:v>
                </c:pt>
                <c:pt idx="4">
                  <c:v>Multiracial</c:v>
                </c:pt>
                <c:pt idx="5">
                  <c:v>Declined to Answer</c:v>
                </c:pt>
              </c:strCache>
            </c:strRef>
          </c:cat>
          <c:val>
            <c:numRef>
              <c:f>Sheet1!$B$133:$B$138</c:f>
              <c:numCache>
                <c:formatCode>0</c:formatCode>
                <c:ptCount val="6"/>
                <c:pt idx="0">
                  <c:v>49</c:v>
                </c:pt>
                <c:pt idx="1">
                  <c:v>6</c:v>
                </c:pt>
                <c:pt idx="3">
                  <c:v>1</c:v>
                </c:pt>
                <c:pt idx="4">
                  <c:v>1</c:v>
                </c:pt>
                <c:pt idx="5">
                  <c:v>10</c:v>
                </c:pt>
              </c:numCache>
            </c:numRef>
          </c:val>
          <c:extLst>
            <c:ext xmlns:c16="http://schemas.microsoft.com/office/drawing/2014/chart" uri="{C3380CC4-5D6E-409C-BE32-E72D297353CC}">
              <c16:uniqueId val="{0000000C-F915-49AA-B400-AA63B192BDC2}"/>
            </c:ext>
          </c:extLst>
        </c:ser>
        <c:dLbls>
          <c:dLblPos val="inEnd"/>
          <c:showLegendKey val="0"/>
          <c:showVal val="0"/>
          <c:showCatName val="0"/>
          <c:showSerName val="0"/>
          <c:showPercent val="1"/>
          <c:showBubbleSize val="0"/>
          <c:showLeaderLines val="1"/>
        </c:dLbls>
        <c:gapWidth val="100"/>
        <c:splitType val="cust"/>
        <c:custSplit>
          <c:secondPiePt val="2"/>
          <c:secondPiePt val="3"/>
          <c:secondPiePt val="4"/>
        </c:custSplit>
        <c:secondPieSize val="75"/>
        <c:serLines>
          <c:spPr>
            <a:ln w="9525" cap="flat" cmpd="sng" algn="ctr">
              <a:solidFill>
                <a:schemeClr val="dk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b="0" i="0">
          <a:latin typeface="Avenir Light" panose="020B0402020203020204" pitchFamily="34" charset="77"/>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955855704238324E-2"/>
          <c:w val="1"/>
          <c:h val="0.76698563721201518"/>
        </c:manualLayout>
      </c:layout>
      <c:ofPieChart>
        <c:ofPieType val="bar"/>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DD2-4A1C-89C1-DF2E85614C5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DD2-4A1C-89C1-DF2E85614C5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DD2-4A1C-89C1-DF2E85614C57}"/>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4DD2-4A1C-89C1-DF2E85614C57}"/>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4DD2-4A1C-89C1-DF2E85614C57}"/>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4DD2-4A1C-89C1-DF2E85614C57}"/>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4DD2-4A1C-89C1-DF2E85614C57}"/>
              </c:ext>
            </c:extLst>
          </c:dPt>
          <c:dLbls>
            <c:dLbl>
              <c:idx val="0"/>
              <c:layout>
                <c:manualLayout>
                  <c:x val="0.18791070401663276"/>
                  <c:y val="-0.16483093077264788"/>
                </c:manualLayout>
              </c:layout>
              <c:tx>
                <c:rich>
                  <a:bodyPr/>
                  <a:lstStyle/>
                  <a:p>
                    <a:fld id="{C3C3619B-69BD-4EBD-A540-4EBE4286B928}" type="CATEGORYNAME">
                      <a:rPr lang="en-US" sz="1400" b="0">
                        <a:solidFill>
                          <a:schemeClr val="tx1"/>
                        </a:solidFill>
                      </a:rPr>
                      <a:pPr/>
                      <a:t>[CATEGORY NAME]</a:t>
                    </a:fld>
                    <a:r>
                      <a:rPr lang="en-US" sz="1400" b="1" baseline="0" dirty="0">
                        <a:solidFill>
                          <a:schemeClr val="tx1"/>
                        </a:solidFill>
                      </a:rPr>
                      <a:t>
</a:t>
                    </a:r>
                    <a:fld id="{47AF9EE7-76EB-471B-AAF3-0C38B0304404}" type="PERCENTAGE">
                      <a:rPr lang="en-US" sz="1400" b="0" baseline="0">
                        <a:solidFill>
                          <a:schemeClr val="tx1"/>
                        </a:solidFill>
                      </a:rPr>
                      <a:pPr/>
                      <a:t>[PERCENTAGE]</a:t>
                    </a:fld>
                    <a:endParaRPr lang="en-US" sz="1400" b="1"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D2-4A1C-89C1-DF2E85614C57}"/>
                </c:ext>
              </c:extLst>
            </c:dLbl>
            <c:dLbl>
              <c:idx val="1"/>
              <c:layout>
                <c:manualLayout>
                  <c:x val="-0.12456192493143413"/>
                  <c:y val="0.1566768016903470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D2-4A1C-89C1-DF2E85614C57}"/>
                </c:ext>
              </c:extLst>
            </c:dLbl>
            <c:dLbl>
              <c:idx val="2"/>
              <c:layout>
                <c:manualLayout>
                  <c:x val="-0.13921779740590381"/>
                  <c:y val="-1.49117622885054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DD2-4A1C-89C1-DF2E85614C57}"/>
                </c:ext>
              </c:extLst>
            </c:dLbl>
            <c:dLbl>
              <c:idx val="3"/>
              <c:layout>
                <c:manualLayout>
                  <c:x val="-0.13631742662661414"/>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DD2-4A1C-89C1-DF2E85614C57}"/>
                </c:ext>
              </c:extLst>
            </c:dLbl>
            <c:dLbl>
              <c:idx val="4"/>
              <c:layout>
                <c:manualLayout>
                  <c:x val="-0.13631751526143501"/>
                  <c:y val="-2.4317151820506507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765353495249385"/>
                      <c:h val="0.17347330559719457"/>
                    </c:manualLayout>
                  </c15:layout>
                </c:ext>
                <c:ext xmlns:c16="http://schemas.microsoft.com/office/drawing/2014/chart" uri="{C3380CC4-5D6E-409C-BE32-E72D297353CC}">
                  <c16:uniqueId val="{00000009-4DD2-4A1C-89C1-DF2E85614C57}"/>
                </c:ext>
              </c:extLst>
            </c:dLbl>
            <c:dLbl>
              <c:idx val="5"/>
              <c:layout>
                <c:manualLayout>
                  <c:x val="-0.1374329274983811"/>
                  <c:y val="0.14626951542643335"/>
                </c:manualLayout>
              </c:layout>
              <c:tx>
                <c:rich>
                  <a:bodyPr rot="0" spcFirstLastPara="1" vertOverflow="ellipsis" vert="horz" wrap="square" anchor="ctr" anchorCtr="1"/>
                  <a:lstStyle/>
                  <a:p>
                    <a:pPr>
                      <a:defRPr sz="1400" b="1" i="0" u="none" strike="noStrike" kern="1200" baseline="0">
                        <a:solidFill>
                          <a:schemeClr val="tx1"/>
                        </a:solidFill>
                        <a:latin typeface="Avenir Light" panose="020B0402020203020204" pitchFamily="34" charset="77"/>
                        <a:ea typeface="+mn-ea"/>
                        <a:cs typeface="+mn-cs"/>
                      </a:defRPr>
                    </a:pPr>
                    <a:fld id="{1379F58D-CE1E-4045-BCF6-B2CB86DFECFE}" type="CATEGORYNAME">
                      <a:rPr lang="en-US" sz="1400" b="0">
                        <a:solidFill>
                          <a:schemeClr val="tx1"/>
                        </a:solidFill>
                      </a:rPr>
                      <a:pPr>
                        <a:defRPr sz="1400" b="1">
                          <a:solidFill>
                            <a:schemeClr val="tx1"/>
                          </a:solidFill>
                        </a:defRPr>
                      </a:pPr>
                      <a:t>[CATEGORY NAME]</a:t>
                    </a:fld>
                    <a:r>
                      <a:rPr lang="en-US" sz="1400" b="0" baseline="0" dirty="0">
                        <a:solidFill>
                          <a:schemeClr val="tx1"/>
                        </a:solidFill>
                      </a:rPr>
                      <a:t>
</a:t>
                    </a:r>
                    <a:fld id="{9E88085E-8B16-414E-B3BC-D941EC8FB6C3}" type="PERCENTAGE">
                      <a:rPr lang="en-US" sz="1400" b="0" baseline="0">
                        <a:solidFill>
                          <a:schemeClr val="tx1"/>
                        </a:solidFill>
                      </a:rPr>
                      <a:pPr>
                        <a:defRPr sz="1400" b="1">
                          <a:solidFill>
                            <a:schemeClr val="tx1"/>
                          </a:solidFill>
                        </a:defRPr>
                      </a:pPr>
                      <a:t>[PERCENTAGE]</a:t>
                    </a:fld>
                    <a:endParaRPr lang="en-US" sz="1400" b="0" baseline="0" dirty="0">
                      <a:solidFill>
                        <a:schemeClr val="tx1"/>
                      </a:solidFill>
                    </a:endParaRP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DD2-4A1C-89C1-DF2E85614C57}"/>
                </c:ext>
              </c:extLst>
            </c:dLbl>
            <c:dLbl>
              <c:idx val="6"/>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D-4DD2-4A1C-89C1-DF2E85614C5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Sheet1!$A$133:$A$138</c:f>
              <c:strCache>
                <c:ptCount val="5"/>
                <c:pt idx="0">
                  <c:v>African American</c:v>
                </c:pt>
                <c:pt idx="1">
                  <c:v>Hispanic/ Latinx</c:v>
                </c:pt>
                <c:pt idx="2">
                  <c:v>Caucasian</c:v>
                </c:pt>
                <c:pt idx="3">
                  <c:v>Asian</c:v>
                </c:pt>
                <c:pt idx="4">
                  <c:v>Multiracial</c:v>
                </c:pt>
              </c:strCache>
            </c:strRef>
          </c:cat>
          <c:val>
            <c:numRef>
              <c:f>Sheet1!$B$133:$B$138</c:f>
              <c:numCache>
                <c:formatCode>0</c:formatCode>
                <c:ptCount val="6"/>
                <c:pt idx="0">
                  <c:v>72</c:v>
                </c:pt>
                <c:pt idx="1">
                  <c:v>17</c:v>
                </c:pt>
                <c:pt idx="2">
                  <c:v>9</c:v>
                </c:pt>
                <c:pt idx="3">
                  <c:v>2</c:v>
                </c:pt>
                <c:pt idx="4">
                  <c:v>2</c:v>
                </c:pt>
              </c:numCache>
            </c:numRef>
          </c:val>
          <c:extLst>
            <c:ext xmlns:c16="http://schemas.microsoft.com/office/drawing/2014/chart" uri="{C3380CC4-5D6E-409C-BE32-E72D297353CC}">
              <c16:uniqueId val="{0000000E-4DD2-4A1C-89C1-DF2E85614C57}"/>
            </c:ext>
          </c:extLst>
        </c:ser>
        <c:dLbls>
          <c:dLblPos val="inEnd"/>
          <c:showLegendKey val="0"/>
          <c:showVal val="0"/>
          <c:showCatName val="0"/>
          <c:showSerName val="0"/>
          <c:showPercent val="1"/>
          <c:showBubbleSize val="0"/>
          <c:showLeaderLines val="1"/>
        </c:dLbls>
        <c:gapWidth val="100"/>
        <c:splitType val="cust"/>
        <c:custSplit>
          <c:secondPiePt val="2"/>
          <c:secondPiePt val="3"/>
          <c:secondPiePt val="4"/>
        </c:custSplit>
        <c:secondPieSize val="75"/>
        <c:serLines>
          <c:spPr>
            <a:ln w="9525" cap="flat" cmpd="sng" algn="ctr">
              <a:solidFill>
                <a:schemeClr val="dk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b="0" i="0">
          <a:latin typeface="Avenir Light" panose="020B0402020203020204" pitchFamily="34" charset="77"/>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06148829797721"/>
          <c:y val="3.625985206395646E-2"/>
          <c:w val="0.78440766792206729"/>
          <c:h val="0.88727053379589516"/>
        </c:manualLayout>
      </c:layout>
      <c:barChart>
        <c:barDir val="bar"/>
        <c:grouping val="stack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2AC2-4018-B40D-53092A2BE139}"/>
              </c:ext>
            </c:extLst>
          </c:dPt>
          <c:dPt>
            <c:idx val="1"/>
            <c:invertIfNegative val="0"/>
            <c:bubble3D val="0"/>
            <c:spPr>
              <a:solidFill>
                <a:srgbClr val="FFFF00"/>
              </a:solidFill>
              <a:ln>
                <a:noFill/>
              </a:ln>
              <a:effectLst/>
            </c:spPr>
            <c:extLst>
              <c:ext xmlns:c16="http://schemas.microsoft.com/office/drawing/2014/chart" uri="{C3380CC4-5D6E-409C-BE32-E72D297353CC}">
                <c16:uniqueId val="{00000003-2AC2-4018-B40D-53092A2BE139}"/>
              </c:ext>
            </c:extLst>
          </c:dPt>
          <c:dLbls>
            <c:dLbl>
              <c:idx val="0"/>
              <c:layout>
                <c:manualLayout>
                  <c:x val="0.21322086283544989"/>
                  <c:y val="1.96301547000503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C2-4018-B40D-53092A2BE139}"/>
                </c:ext>
              </c:extLst>
            </c:dLbl>
            <c:dLbl>
              <c:idx val="1"/>
              <c:layout>
                <c:manualLayout>
                  <c:x val="0.4666468312761935"/>
                  <c:y val="9.8890505628971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C2-4018-B40D-53092A2BE139}"/>
                </c:ext>
              </c:extLst>
            </c:dLbl>
            <c:spPr>
              <a:noFill/>
              <a:ln>
                <a:noFill/>
              </a:ln>
              <a:effectLst/>
            </c:spPr>
            <c:txPr>
              <a:bodyPr rot="0" spcFirstLastPara="1" vertOverflow="clip" horzOverflow="clip" vert="horz" wrap="square" lIns="38100" tIns="19050" rIns="38100" bIns="19050" anchor="ctr" anchorCtr="1">
                <a:spAutoFit/>
              </a:bodyPr>
              <a:lstStyle/>
              <a:p>
                <a:pPr>
                  <a:defRPr sz="6000" b="1" i="0" u="none" strike="noStrike" kern="1200" baseline="0">
                    <a:solidFill>
                      <a:schemeClr val="dk1">
                        <a:lumMod val="65000"/>
                        <a:lumOff val="35000"/>
                      </a:schemeClr>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Sheet6!$B$5:$B$6</c:f>
              <c:strCache>
                <c:ptCount val="2"/>
                <c:pt idx="0">
                  <c:v>SY2017-18</c:v>
                </c:pt>
                <c:pt idx="1">
                  <c:v>SY2018-19</c:v>
                </c:pt>
              </c:strCache>
            </c:strRef>
          </c:cat>
          <c:val>
            <c:numRef>
              <c:f>Sheet6!$C$5:$C$6</c:f>
              <c:numCache>
                <c:formatCode>General</c:formatCode>
                <c:ptCount val="2"/>
                <c:pt idx="0">
                  <c:v>29</c:v>
                </c:pt>
                <c:pt idx="1">
                  <c:v>71</c:v>
                </c:pt>
              </c:numCache>
            </c:numRef>
          </c:val>
          <c:extLst>
            <c:ext xmlns:c16="http://schemas.microsoft.com/office/drawing/2014/chart" uri="{C3380CC4-5D6E-409C-BE32-E72D297353CC}">
              <c16:uniqueId val="{00000004-2AC2-4018-B40D-53092A2BE139}"/>
            </c:ext>
          </c:extLst>
        </c:ser>
        <c:dLbls>
          <c:dLblPos val="ctr"/>
          <c:showLegendKey val="0"/>
          <c:showVal val="1"/>
          <c:showCatName val="0"/>
          <c:showSerName val="0"/>
          <c:showPercent val="0"/>
          <c:showBubbleSize val="0"/>
        </c:dLbls>
        <c:gapWidth val="150"/>
        <c:overlap val="100"/>
        <c:axId val="390620784"/>
        <c:axId val="390616472"/>
      </c:barChart>
      <c:catAx>
        <c:axId val="3906207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Avenir Light" panose="020B0402020203020204"/>
                <a:ea typeface="+mn-ea"/>
                <a:cs typeface="+mn-cs"/>
              </a:defRPr>
            </a:pPr>
            <a:endParaRPr lang="en-US"/>
          </a:p>
        </c:txPr>
        <c:crossAx val="390616472"/>
        <c:crosses val="autoZero"/>
        <c:auto val="1"/>
        <c:lblAlgn val="ctr"/>
        <c:lblOffset val="100"/>
        <c:noMultiLvlLbl val="0"/>
      </c:catAx>
      <c:valAx>
        <c:axId val="390616472"/>
        <c:scaling>
          <c:orientation val="minMax"/>
          <c:min val="0"/>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6207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Sheet1!$A$58</c:f>
              <c:strCache>
                <c:ptCount val="1"/>
                <c:pt idx="0">
                  <c:v>Academic Progress</c:v>
                </c:pt>
              </c:strCache>
            </c:strRef>
          </c:tx>
          <c:spPr>
            <a:solidFill>
              <a:schemeClr val="accent1"/>
            </a:solidFill>
            <a:ln>
              <a:noFill/>
            </a:ln>
            <a:effectLst/>
            <a:sp3d/>
          </c:spPr>
          <c:invertIfNegative val="0"/>
          <c:dLbls>
            <c:dLbl>
              <c:idx val="0"/>
              <c:layout>
                <c:manualLayout>
                  <c:x val="8.1344829456103246E-3"/>
                  <c:y val="4.1867954209906548E-3"/>
                </c:manualLayout>
              </c:layout>
              <c:showLegendKey val="0"/>
              <c:showVal val="1"/>
              <c:showCatName val="0"/>
              <c:showSerName val="1"/>
              <c:showPercent val="0"/>
              <c:showBubbleSize val="0"/>
              <c:extLst>
                <c:ext xmlns:c15="http://schemas.microsoft.com/office/drawing/2012/chart" uri="{CE6537A1-D6FC-4f65-9D91-7224C49458BB}">
                  <c15:layout>
                    <c:manualLayout>
                      <c:w val="0.30142161487988722"/>
                      <c:h val="8.6471778066951263E-2"/>
                    </c:manualLayout>
                  </c15:layout>
                </c:ext>
                <c:ext xmlns:c16="http://schemas.microsoft.com/office/drawing/2014/chart" uri="{C3380CC4-5D6E-409C-BE32-E72D297353CC}">
                  <c16:uniqueId val="{00000000-23DC-44E7-A0F5-8647BF788DE3}"/>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Sheet1!$B$58</c:f>
              <c:numCache>
                <c:formatCode>General</c:formatCode>
                <c:ptCount val="1"/>
                <c:pt idx="0">
                  <c:v>1</c:v>
                </c:pt>
              </c:numCache>
            </c:numRef>
          </c:val>
          <c:extLst>
            <c:ext xmlns:c16="http://schemas.microsoft.com/office/drawing/2014/chart" uri="{C3380CC4-5D6E-409C-BE32-E72D297353CC}">
              <c16:uniqueId val="{00000001-23DC-44E7-A0F5-8647BF788DE3}"/>
            </c:ext>
          </c:extLst>
        </c:ser>
        <c:ser>
          <c:idx val="1"/>
          <c:order val="1"/>
          <c:tx>
            <c:strRef>
              <c:f>Sheet1!$A$59</c:f>
              <c:strCache>
                <c:ptCount val="1"/>
                <c:pt idx="0">
                  <c:v>Medical </c:v>
                </c:pt>
              </c:strCache>
            </c:strRef>
          </c:tx>
          <c:spPr>
            <a:solidFill>
              <a:schemeClr val="accent2"/>
            </a:solidFill>
            <a:ln>
              <a:noFill/>
            </a:ln>
            <a:effectLst/>
            <a:sp3d/>
          </c:spPr>
          <c:invertIfNegative val="0"/>
          <c:dLbls>
            <c:dLbl>
              <c:idx val="0"/>
              <c:layout>
                <c:manualLayout>
                  <c:x val="6.3358820020606207E-2"/>
                  <c:y val="-2.7663650094470276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3DC-44E7-A0F5-8647BF788DE3}"/>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Sheet1!$B$59</c:f>
              <c:numCache>
                <c:formatCode>General</c:formatCode>
                <c:ptCount val="1"/>
                <c:pt idx="0">
                  <c:v>1</c:v>
                </c:pt>
              </c:numCache>
            </c:numRef>
          </c:val>
          <c:extLst>
            <c:ext xmlns:c16="http://schemas.microsoft.com/office/drawing/2014/chart" uri="{C3380CC4-5D6E-409C-BE32-E72D297353CC}">
              <c16:uniqueId val="{00000003-23DC-44E7-A0F5-8647BF788DE3}"/>
            </c:ext>
          </c:extLst>
        </c:ser>
        <c:ser>
          <c:idx val="3"/>
          <c:order val="2"/>
          <c:tx>
            <c:strRef>
              <c:f>Sheet1!$A$60</c:f>
              <c:strCache>
                <c:ptCount val="1"/>
                <c:pt idx="0">
                  <c:v>Discrimination</c:v>
                </c:pt>
              </c:strCache>
            </c:strRef>
          </c:tx>
          <c:spPr>
            <a:solidFill>
              <a:schemeClr val="accent4"/>
            </a:solidFill>
            <a:ln>
              <a:noFill/>
            </a:ln>
            <a:effectLst/>
            <a:sp3d/>
          </c:spPr>
          <c:invertIfNegative val="0"/>
          <c:dLbls>
            <c:dLbl>
              <c:idx val="0"/>
              <c:layout>
                <c:manualLayout>
                  <c:x val="2.9946772378229004E-2"/>
                  <c:y val="-2.485293714750903E-3"/>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3DC-44E7-A0F5-8647BF788DE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Sheet1!$B$60</c:f>
              <c:numCache>
                <c:formatCode>General</c:formatCode>
                <c:ptCount val="1"/>
                <c:pt idx="0">
                  <c:v>1</c:v>
                </c:pt>
              </c:numCache>
            </c:numRef>
          </c:val>
          <c:extLst>
            <c:ext xmlns:c16="http://schemas.microsoft.com/office/drawing/2014/chart" uri="{C3380CC4-5D6E-409C-BE32-E72D297353CC}">
              <c16:uniqueId val="{00000005-23DC-44E7-A0F5-8647BF788DE3}"/>
            </c:ext>
          </c:extLst>
        </c:ser>
        <c:ser>
          <c:idx val="4"/>
          <c:order val="3"/>
          <c:tx>
            <c:strRef>
              <c:f>Sheet1!$A$61</c:f>
              <c:strCache>
                <c:ptCount val="1"/>
                <c:pt idx="0">
                  <c:v>Access</c:v>
                </c:pt>
              </c:strCache>
            </c:strRef>
          </c:tx>
          <c:spPr>
            <a:solidFill>
              <a:schemeClr val="accent5"/>
            </a:solidFill>
            <a:ln>
              <a:noFill/>
            </a:ln>
            <a:effectLst/>
            <a:sp3d/>
          </c:spPr>
          <c:invertIfNegative val="0"/>
          <c:dLbls>
            <c:dLbl>
              <c:idx val="0"/>
              <c:layout>
                <c:manualLayout>
                  <c:x val="-3.0378813313199454E-2"/>
                  <c:y val="7.5831677016161328E-4"/>
                </c:manualLayout>
              </c:layout>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26545646154669367"/>
                      <c:h val="5.7036707983859292E-2"/>
                    </c:manualLayout>
                  </c15:layout>
                </c:ext>
                <c:ext xmlns:c16="http://schemas.microsoft.com/office/drawing/2014/chart" uri="{C3380CC4-5D6E-409C-BE32-E72D297353CC}">
                  <c16:uniqueId val="{00000006-23DC-44E7-A0F5-8647BF788DE3}"/>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Sheet1!$B$61</c:f>
              <c:numCache>
                <c:formatCode>General</c:formatCode>
                <c:ptCount val="1"/>
                <c:pt idx="0">
                  <c:v>2</c:v>
                </c:pt>
              </c:numCache>
            </c:numRef>
          </c:val>
          <c:extLst>
            <c:ext xmlns:c16="http://schemas.microsoft.com/office/drawing/2014/chart" uri="{C3380CC4-5D6E-409C-BE32-E72D297353CC}">
              <c16:uniqueId val="{00000007-23DC-44E7-A0F5-8647BF788DE3}"/>
            </c:ext>
          </c:extLst>
        </c:ser>
        <c:ser>
          <c:idx val="6"/>
          <c:order val="4"/>
          <c:tx>
            <c:strRef>
              <c:f>Sheet1!$A$62</c:f>
              <c:strCache>
                <c:ptCount val="1"/>
                <c:pt idx="0">
                  <c:v>Other</c:v>
                </c:pt>
              </c:strCache>
            </c:strRef>
          </c:tx>
          <c:spPr>
            <a:solidFill>
              <a:schemeClr val="accent1">
                <a:lumMod val="60000"/>
              </a:schemeClr>
            </a:solidFill>
            <a:ln>
              <a:noFill/>
            </a:ln>
            <a:effectLst/>
            <a:sp3d/>
          </c:spPr>
          <c:invertIfNegative val="0"/>
          <c:dLbls>
            <c:dLbl>
              <c:idx val="0"/>
              <c:layout>
                <c:manualLayout>
                  <c:x val="-0.15573246703542376"/>
                  <c:y val="-1.642055083501955E-3"/>
                </c:manualLayout>
              </c:layout>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23DC-44E7-A0F5-8647BF788DE3}"/>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7</c:v>
                </c:pt>
              </c:numCache>
            </c:numRef>
          </c:val>
          <c:extLst>
            <c:ext xmlns:c16="http://schemas.microsoft.com/office/drawing/2014/chart" uri="{C3380CC4-5D6E-409C-BE32-E72D297353CC}">
              <c16:uniqueId val="{00000009-23DC-44E7-A0F5-8647BF788DE3}"/>
            </c:ext>
          </c:extLst>
        </c:ser>
        <c:ser>
          <c:idx val="8"/>
          <c:order val="5"/>
          <c:tx>
            <c:strRef>
              <c:f>Sheet1!$A$63</c:f>
              <c:strCache>
                <c:ptCount val="1"/>
                <c:pt idx="0">
                  <c:v>Communication</c:v>
                </c:pt>
              </c:strCache>
            </c:strRef>
          </c:tx>
          <c:spPr>
            <a:solidFill>
              <a:schemeClr val="accent6"/>
            </a:solidFill>
            <a:ln>
              <a:noFill/>
            </a:ln>
            <a:effectLst/>
            <a:sp3d/>
          </c:spPr>
          <c:invertIfNegative val="0"/>
          <c:dLbls>
            <c:dLbl>
              <c:idx val="0"/>
              <c:layout>
                <c:manualLayout>
                  <c:x val="-0.3205785478010954"/>
                  <c:y val="2.5229466710173384E-3"/>
                </c:manualLayout>
              </c:layout>
              <c:showLegendKey val="0"/>
              <c:showVal val="1"/>
              <c:showCatName val="0"/>
              <c:showSerName val="1"/>
              <c:showPercent val="0"/>
              <c:showBubbleSize val="0"/>
              <c:extLst>
                <c:ext xmlns:c15="http://schemas.microsoft.com/office/drawing/2012/chart" uri="{CE6537A1-D6FC-4f65-9D91-7224C49458BB}">
                  <c15:layout>
                    <c:manualLayout>
                      <c:w val="0.31695276828805374"/>
                      <c:h val="0.10344026895166963"/>
                    </c:manualLayout>
                  </c15:layout>
                </c:ext>
                <c:ext xmlns:c16="http://schemas.microsoft.com/office/drawing/2014/chart" uri="{C3380CC4-5D6E-409C-BE32-E72D297353CC}">
                  <c16:uniqueId val="{0000000A-23DC-44E7-A0F5-8647BF788DE3}"/>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7</c:v>
                </c:pt>
              </c:numCache>
            </c:numRef>
          </c:val>
          <c:extLst>
            <c:ext xmlns:c16="http://schemas.microsoft.com/office/drawing/2014/chart" uri="{C3380CC4-5D6E-409C-BE32-E72D297353CC}">
              <c16:uniqueId val="{0000000B-23DC-44E7-A0F5-8647BF788DE3}"/>
            </c:ext>
          </c:extLst>
        </c:ser>
        <c:ser>
          <c:idx val="2"/>
          <c:order val="6"/>
          <c:tx>
            <c:strRef>
              <c:f>Sheet1!$A$64</c:f>
              <c:strCache>
                <c:ptCount val="1"/>
                <c:pt idx="0">
                  <c:v>School Environment</c:v>
                </c:pt>
              </c:strCache>
            </c:strRef>
          </c:tx>
          <c:spPr>
            <a:solidFill>
              <a:schemeClr val="accent3"/>
            </a:solidFill>
            <a:ln>
              <a:noFill/>
            </a:ln>
            <a:effectLst/>
            <a:sp3d/>
          </c:spPr>
          <c:invertIfNegative val="0"/>
          <c:dLbls>
            <c:dLbl>
              <c:idx val="0"/>
              <c:layout>
                <c:manualLayout>
                  <c:x val="-0.52408763082262355"/>
                  <c:y val="1.3832914167317598E-3"/>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3531641451114367"/>
                      <c:h val="0.10480384729490887"/>
                    </c:manualLayout>
                  </c15:layout>
                </c:ext>
                <c:ext xmlns:c16="http://schemas.microsoft.com/office/drawing/2014/chart" uri="{C3380CC4-5D6E-409C-BE32-E72D297353CC}">
                  <c16:uniqueId val="{00000000-6792-49F3-B6AC-A03251FA701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8</c:v>
                </c:pt>
              </c:numCache>
            </c:numRef>
          </c:val>
          <c:extLst>
            <c:ext xmlns:c16="http://schemas.microsoft.com/office/drawing/2014/chart" uri="{C3380CC4-5D6E-409C-BE32-E72D297353CC}">
              <c16:uniqueId val="{00000000-1A51-4CDA-A4AB-1268DE7B37AD}"/>
            </c:ext>
          </c:extLst>
        </c:ser>
        <c:ser>
          <c:idx val="5"/>
          <c:order val="7"/>
          <c:tx>
            <c:strRef>
              <c:f>Sheet1!$A$65</c:f>
              <c:strCache>
                <c:ptCount val="1"/>
                <c:pt idx="0">
                  <c:v>Discipline</c:v>
                </c:pt>
              </c:strCache>
            </c:strRef>
          </c:tx>
          <c:spPr>
            <a:solidFill>
              <a:schemeClr val="accent6"/>
            </a:solidFill>
            <a:ln>
              <a:noFill/>
            </a:ln>
            <a:effectLst/>
            <a:sp3d/>
          </c:spPr>
          <c:invertIfNegative val="0"/>
          <c:dLbls>
            <c:dLbl>
              <c:idx val="0"/>
              <c:layout>
                <c:manualLayout>
                  <c:x val="-0.2793125643945556"/>
                  <c:y val="-1.4118263628922483E-3"/>
                </c:manualLayout>
              </c:layout>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25681589935469873"/>
                      <c:h val="0.10171292450088892"/>
                    </c:manualLayout>
                  </c15:layout>
                </c:ext>
                <c:ext xmlns:c16="http://schemas.microsoft.com/office/drawing/2014/chart" uri="{C3380CC4-5D6E-409C-BE32-E72D297353CC}">
                  <c16:uniqueId val="{00000001-6792-49F3-B6AC-A03251FA7013}"/>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10</c:v>
                </c:pt>
              </c:numCache>
            </c:numRef>
          </c:val>
          <c:extLst>
            <c:ext xmlns:c16="http://schemas.microsoft.com/office/drawing/2014/chart" uri="{C3380CC4-5D6E-409C-BE32-E72D297353CC}">
              <c16:uniqueId val="{00000001-1A51-4CDA-A4AB-1268DE7B37AD}"/>
            </c:ext>
          </c:extLst>
        </c:ser>
        <c:ser>
          <c:idx val="7"/>
          <c:order val="8"/>
          <c:tx>
            <c:strRef>
              <c:f>Sheet1!$A$66</c:f>
              <c:strCache>
                <c:ptCount val="1"/>
                <c:pt idx="0">
                  <c:v> Bullying</c:v>
                </c:pt>
              </c:strCache>
            </c:strRef>
          </c:tx>
          <c:spPr>
            <a:solidFill>
              <a:srgbClr val="00B0F0"/>
            </a:solidFill>
            <a:ln>
              <a:noFill/>
            </a:ln>
            <a:effectLst/>
            <a:sp3d/>
          </c:spPr>
          <c:invertIfNegative val="0"/>
          <c:dLbls>
            <c:dLbl>
              <c:idx val="0"/>
              <c:layout>
                <c:manualLayout>
                  <c:x val="-0.56222683151672903"/>
                  <c:y val="-2.9341984141540555E-3"/>
                </c:manualLayout>
              </c:layout>
              <c:tx>
                <c:rich>
                  <a:bodyPr rot="0" spcFirstLastPara="1" vertOverflow="ellipsis" vert="horz" wrap="square" anchor="ctr" anchorCtr="1"/>
                  <a:lstStyle/>
                  <a:p>
                    <a:pPr>
                      <a:defRPr sz="2400" b="0" i="0" u="none" strike="noStrike" kern="1200" baseline="0">
                        <a:solidFill>
                          <a:schemeClr val="tx1"/>
                        </a:solidFill>
                        <a:latin typeface="Avenir Light" panose="020B0402020203020204"/>
                        <a:ea typeface="+mn-ea"/>
                        <a:cs typeface="+mn-cs"/>
                      </a:defRPr>
                    </a:pPr>
                    <a:fld id="{B7D1A5BD-F6ED-4DFD-AFEC-0216824E5C77}" type="SERIESNAME">
                      <a:rPr lang="en-US" sz="2400">
                        <a:solidFill>
                          <a:schemeClr val="tx1"/>
                        </a:solidFill>
                        <a:latin typeface="Avenir Light" panose="020B0402020203020204"/>
                      </a:rPr>
                      <a:pPr>
                        <a:defRPr sz="2400">
                          <a:solidFill>
                            <a:schemeClr val="tx1"/>
                          </a:solidFill>
                          <a:latin typeface="Avenir Light" panose="020B0402020203020204"/>
                        </a:defRPr>
                      </a:pPr>
                      <a:t>[SERIES NAME]</a:t>
                    </a:fld>
                    <a:r>
                      <a:rPr lang="en-US" sz="2400" dirty="0">
                        <a:solidFill>
                          <a:schemeClr val="tx1"/>
                        </a:solidFill>
                        <a:latin typeface="Avenir Light" panose="020B0402020203020204"/>
                      </a:rPr>
                      <a:t>, </a:t>
                    </a:r>
                    <a:fld id="{7828B21B-ECD0-4B67-B893-3F4B0929C7A0}" type="VALUE">
                      <a:rPr lang="en-US" sz="2400">
                        <a:solidFill>
                          <a:schemeClr val="tx1"/>
                        </a:solidFill>
                        <a:latin typeface="Avenir Light" panose="020B0402020203020204"/>
                      </a:rPr>
                      <a:pPr>
                        <a:defRPr sz="2400">
                          <a:solidFill>
                            <a:schemeClr val="tx1"/>
                          </a:solidFill>
                          <a:latin typeface="Avenir Light" panose="020B0402020203020204"/>
                        </a:defRPr>
                      </a:pPr>
                      <a:t>[VALUE]</a:t>
                    </a:fld>
                    <a:endParaRPr lang="en-US" sz="2400" dirty="0">
                      <a:solidFill>
                        <a:schemeClr val="tx1"/>
                      </a:solidFill>
                      <a:latin typeface="Avenir Light" panose="020B0402020203020204"/>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994842709265497"/>
                      <c:h val="7.393510947646606E-2"/>
                    </c:manualLayout>
                  </c15:layout>
                  <c15:dlblFieldTable/>
                  <c15:showDataLabelsRange val="0"/>
                </c:ext>
                <c:ext xmlns:c16="http://schemas.microsoft.com/office/drawing/2014/chart" uri="{C3380CC4-5D6E-409C-BE32-E72D297353CC}">
                  <c16:uniqueId val="{00000003-1A51-4CDA-A4AB-1268DE7B37AD}"/>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pt idx="0">
                  <c:v>12</c:v>
                </c:pt>
              </c:numCache>
            </c:numRef>
          </c:val>
          <c:extLst>
            <c:ext xmlns:c16="http://schemas.microsoft.com/office/drawing/2014/chart" uri="{C3380CC4-5D6E-409C-BE32-E72D297353CC}">
              <c16:uniqueId val="{00000002-1A51-4CDA-A4AB-1268DE7B37AD}"/>
            </c:ext>
          </c:extLst>
        </c:ser>
        <c:ser>
          <c:idx val="9"/>
          <c:order val="9"/>
          <c:tx>
            <c:strRef>
              <c:f>Sheet1!$A$67</c:f>
              <c:strCache>
                <c:ptCount val="1"/>
                <c:pt idx="0">
                  <c:v>Special Education</c:v>
                </c:pt>
              </c:strCache>
            </c:strRef>
          </c:tx>
          <c:spPr>
            <a:solidFill>
              <a:schemeClr val="accent4">
                <a:lumMod val="60000"/>
              </a:schemeClr>
            </a:solidFill>
            <a:ln>
              <a:noFill/>
            </a:ln>
            <a:effectLst/>
            <a:sp3d/>
          </c:spPr>
          <c:invertIfNegative val="0"/>
          <c:dLbls>
            <c:dLbl>
              <c:idx val="0"/>
              <c:layout>
                <c:manualLayout>
                  <c:x val="-0.44642656795031138"/>
                  <c:y val="-4.629756951510809E-3"/>
                </c:manualLayout>
              </c:layout>
              <c:showLegendKey val="0"/>
              <c:showVal val="1"/>
              <c:showCatName val="0"/>
              <c:showSerName val="1"/>
              <c:showPercent val="0"/>
              <c:showBubbleSize val="0"/>
              <c:extLst>
                <c:ext xmlns:c15="http://schemas.microsoft.com/office/drawing/2012/chart" uri="{CE6537A1-D6FC-4f65-9D91-7224C49458BB}">
                  <c15:layout>
                    <c:manualLayout>
                      <c:w val="0.54869444444444448"/>
                      <c:h val="8.298629337999415E-2"/>
                    </c:manualLayout>
                  </c15:layout>
                </c:ext>
                <c:ext xmlns:c16="http://schemas.microsoft.com/office/drawing/2014/chart" uri="{C3380CC4-5D6E-409C-BE32-E72D297353CC}">
                  <c16:uniqueId val="{00000000-B47E-4173-BF7A-95A6396C665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pt idx="0">
                  <c:v>20</c:v>
                </c:pt>
              </c:numCache>
            </c:numRef>
          </c:val>
          <c:extLst>
            <c:ext xmlns:c16="http://schemas.microsoft.com/office/drawing/2014/chart" uri="{C3380CC4-5D6E-409C-BE32-E72D297353CC}">
              <c16:uniqueId val="{00000000-589F-4BE1-ADE5-2036D7CF0680}"/>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0000148207947966E-2"/>
          <c:w val="1"/>
          <c:h val="0.90169590145349232"/>
        </c:manualLayout>
      </c:layout>
      <c:barChart>
        <c:barDir val="col"/>
        <c:grouping val="clustered"/>
        <c:varyColors val="0"/>
        <c:ser>
          <c:idx val="0"/>
          <c:order val="0"/>
          <c:tx>
            <c:strRef>
              <c:f>Sheet1!$A$58</c:f>
              <c:strCache>
                <c:ptCount val="1"/>
                <c:pt idx="0">
                  <c:v>IEP</c:v>
                </c:pt>
              </c:strCache>
            </c:strRef>
          </c:tx>
          <c:spPr>
            <a:solidFill>
              <a:schemeClr val="accent1"/>
            </a:solidFill>
            <a:ln>
              <a:noFill/>
            </a:ln>
            <a:effectLst/>
          </c:spPr>
          <c:invertIfNegative val="0"/>
          <c:dLbls>
            <c:dLbl>
              <c:idx val="0"/>
              <c:layout>
                <c:manualLayout>
                  <c:x val="-1.2103627785911852E-2"/>
                  <c:y val="0.25862648452512838"/>
                </c:manualLayout>
              </c:layout>
              <c:showLegendKey val="0"/>
              <c:showVal val="1"/>
              <c:showCatName val="0"/>
              <c:showSerName val="1"/>
              <c:showPercent val="0"/>
              <c:showBubbleSize val="0"/>
              <c:extLst>
                <c:ext xmlns:c15="http://schemas.microsoft.com/office/drawing/2012/chart" uri="{CE6537A1-D6FC-4f65-9D91-7224C49458BB}">
                  <c15:layout>
                    <c:manualLayout>
                      <c:w val="0.25681589935469873"/>
                      <c:h val="0.10171292450088892"/>
                    </c:manualLayout>
                  </c15:layout>
                </c:ext>
                <c:ext xmlns:c16="http://schemas.microsoft.com/office/drawing/2014/chart" uri="{C3380CC4-5D6E-409C-BE32-E72D297353CC}">
                  <c16:uniqueId val="{00000000-C0D2-462D-853A-99B342FE277D}"/>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Sheet1!$B$58</c:f>
              <c:numCache>
                <c:formatCode>General</c:formatCode>
                <c:ptCount val="1"/>
                <c:pt idx="0">
                  <c:v>25</c:v>
                </c:pt>
              </c:numCache>
            </c:numRef>
          </c:val>
          <c:extLst>
            <c:ext xmlns:c16="http://schemas.microsoft.com/office/drawing/2014/chart" uri="{C3380CC4-5D6E-409C-BE32-E72D297353CC}">
              <c16:uniqueId val="{00000001-C0D2-462D-853A-99B342FE277D}"/>
            </c:ext>
          </c:extLst>
        </c:ser>
        <c:ser>
          <c:idx val="1"/>
          <c:order val="1"/>
          <c:tx>
            <c:strRef>
              <c:f>Sheet1!$A$59</c:f>
              <c:strCache>
                <c:ptCount val="1"/>
                <c:pt idx="0">
                  <c:v>504 Plan </c:v>
                </c:pt>
              </c:strCache>
            </c:strRef>
          </c:tx>
          <c:spPr>
            <a:solidFill>
              <a:schemeClr val="accent2"/>
            </a:solidFill>
            <a:ln>
              <a:noFill/>
            </a:ln>
            <a:effectLst/>
          </c:spPr>
          <c:invertIfNegative val="0"/>
          <c:dLbls>
            <c:dLbl>
              <c:idx val="0"/>
              <c:layout>
                <c:manualLayout>
                  <c:x val="2.6743402474930654E-3"/>
                  <c:y val="9.1145708464503618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3679914852241978"/>
                      <c:h val="0.26705902720287933"/>
                    </c:manualLayout>
                  </c15:layout>
                </c:ext>
                <c:ext xmlns:c16="http://schemas.microsoft.com/office/drawing/2014/chart" uri="{C3380CC4-5D6E-409C-BE32-E72D297353CC}">
                  <c16:uniqueId val="{00000000-3C63-4215-8DB3-90D2F26B77F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Sheet1!$B$59</c:f>
              <c:numCache>
                <c:formatCode>General</c:formatCode>
                <c:ptCount val="1"/>
                <c:pt idx="0">
                  <c:v>5</c:v>
                </c:pt>
              </c:numCache>
            </c:numRef>
          </c:val>
          <c:extLst>
            <c:ext xmlns:c16="http://schemas.microsoft.com/office/drawing/2014/chart" uri="{C3380CC4-5D6E-409C-BE32-E72D297353CC}">
              <c16:uniqueId val="{00000012-C0D2-462D-853A-99B342FE277D}"/>
            </c:ext>
          </c:extLst>
        </c:ser>
        <c:ser>
          <c:idx val="2"/>
          <c:order val="2"/>
          <c:tx>
            <c:strRef>
              <c:f>Sheet1!$A$60</c:f>
              <c:strCache>
                <c:ptCount val="1"/>
                <c:pt idx="0">
                  <c:v>Evaluation Requested </c:v>
                </c:pt>
              </c:strCache>
            </c:strRef>
          </c:tx>
          <c:spPr>
            <a:solidFill>
              <a:schemeClr val="accent3"/>
            </a:solidFill>
            <a:ln>
              <a:noFill/>
            </a:ln>
            <a:effectLst/>
          </c:spPr>
          <c:invertIfNegative val="0"/>
          <c:dLbls>
            <c:dLbl>
              <c:idx val="0"/>
              <c:layout>
                <c:manualLayout>
                  <c:x val="-5.8113992096661647E-3"/>
                  <c:y val="1.1679876063282954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353161900176825"/>
                      <c:h val="0.22683771316879928"/>
                    </c:manualLayout>
                  </c15:layout>
                </c:ext>
                <c:ext xmlns:c16="http://schemas.microsoft.com/office/drawing/2014/chart" uri="{C3380CC4-5D6E-409C-BE32-E72D297353CC}">
                  <c16:uniqueId val="{00000001-3C63-4215-8DB3-90D2F26B77F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Sheet1!$B$60</c:f>
              <c:numCache>
                <c:formatCode>General</c:formatCode>
                <c:ptCount val="1"/>
                <c:pt idx="0">
                  <c:v>2</c:v>
                </c:pt>
              </c:numCache>
            </c:numRef>
          </c:val>
          <c:extLst>
            <c:ext xmlns:c16="http://schemas.microsoft.com/office/drawing/2014/chart" uri="{C3380CC4-5D6E-409C-BE32-E72D297353CC}">
              <c16:uniqueId val="{00000013-C0D2-462D-853A-99B342FE277D}"/>
            </c:ext>
          </c:extLst>
        </c:ser>
        <c:ser>
          <c:idx val="3"/>
          <c:order val="3"/>
          <c:tx>
            <c:strRef>
              <c:f>Sheet1!$A$61</c:f>
              <c:strCache>
                <c:ptCount val="1"/>
              </c:strCache>
            </c:strRef>
          </c:tx>
          <c:spPr>
            <a:solidFill>
              <a:schemeClr val="accent4"/>
            </a:solidFill>
            <a:ln>
              <a:noFill/>
            </a:ln>
            <a:effectLst/>
          </c:spPr>
          <c:invertIfNegative val="0"/>
          <c:dLbls>
            <c:dLbl>
              <c:idx val="0"/>
              <c:layout>
                <c:manualLayout>
                  <c:x val="-1.3698460339749547E-2"/>
                  <c:y val="1.2813993794446038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036922362470544"/>
                      <c:h val="0.19362169659740702"/>
                    </c:manualLayout>
                  </c15:layout>
                </c:ext>
                <c:ext xmlns:c16="http://schemas.microsoft.com/office/drawing/2014/chart" uri="{C3380CC4-5D6E-409C-BE32-E72D297353CC}">
                  <c16:uniqueId val="{00000019-C0D2-462D-853A-99B342FE277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Sheet1!$B$61</c:f>
              <c:numCache>
                <c:formatCode>General</c:formatCode>
                <c:ptCount val="1"/>
              </c:numCache>
            </c:numRef>
          </c:val>
          <c:extLst>
            <c:ext xmlns:c16="http://schemas.microsoft.com/office/drawing/2014/chart" uri="{C3380CC4-5D6E-409C-BE32-E72D297353CC}">
              <c16:uniqueId val="{00000014-C0D2-462D-853A-99B342FE277D}"/>
            </c:ext>
          </c:extLst>
        </c:ser>
        <c:ser>
          <c:idx val="4"/>
          <c:order val="4"/>
          <c:tx>
            <c:strRef>
              <c:f>Sheet1!$A$62</c:f>
              <c:strCache>
                <c:ptCount val="1"/>
              </c:strCache>
            </c:strRef>
          </c:tx>
          <c:spPr>
            <a:solidFill>
              <a:schemeClr val="accent5"/>
            </a:solidFill>
            <a:ln>
              <a:noFill/>
            </a:ln>
            <a:effectLst/>
          </c:spPr>
          <c:invertIfNegative val="0"/>
          <c:dLbls>
            <c:dLbl>
              <c:idx val="0"/>
              <c:layout>
                <c:manualLayout>
                  <c:x val="-3.3200956501258281E-3"/>
                  <c:y val="0.23119017429887087"/>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C0D2-462D-853A-99B342FE277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venir Light" panose="020B0402020203020204"/>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numCache>
            </c:numRef>
          </c:val>
          <c:extLst>
            <c:ext xmlns:c16="http://schemas.microsoft.com/office/drawing/2014/chart" uri="{C3380CC4-5D6E-409C-BE32-E72D297353CC}">
              <c16:uniqueId val="{0000001A-C0D2-462D-853A-99B342FE277D}"/>
            </c:ext>
          </c:extLst>
        </c:ser>
        <c:dLbls>
          <c:showLegendKey val="0"/>
          <c:showVal val="1"/>
          <c:showCatName val="0"/>
          <c:showSerName val="0"/>
          <c:showPercent val="0"/>
          <c:showBubbleSize val="0"/>
        </c:dLbls>
        <c:gapWidth val="150"/>
        <c:axId val="318509568"/>
        <c:axId val="318509176"/>
      </c:barChart>
      <c:catAx>
        <c:axId val="318509568"/>
        <c:scaling>
          <c:orientation val="minMax"/>
        </c:scaling>
        <c:delete val="1"/>
        <c:axPos val="b"/>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Sheet1!$A$58</c:f>
              <c:strCache>
                <c:ptCount val="1"/>
                <c:pt idx="0">
                  <c:v>Truancy</c:v>
                </c:pt>
              </c:strCache>
            </c:strRef>
          </c:tx>
          <c:spPr>
            <a:solidFill>
              <a:schemeClr val="accent1"/>
            </a:solidFill>
            <a:ln>
              <a:noFill/>
            </a:ln>
            <a:effectLst/>
            <a:sp3d/>
          </c:spPr>
          <c:invertIfNegative val="0"/>
          <c:dLbls>
            <c:dLbl>
              <c:idx val="0"/>
              <c:layout>
                <c:manualLayout>
                  <c:x val="6.9350797407333664E-3"/>
                  <c:y val="-5.9389670425220465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26107538608396619"/>
                      <c:h val="8.885298781277115E-2"/>
                    </c:manualLayout>
                  </c15:layout>
                </c:ext>
                <c:ext xmlns:c16="http://schemas.microsoft.com/office/drawing/2014/chart" uri="{C3380CC4-5D6E-409C-BE32-E72D297353CC}">
                  <c16:uniqueId val="{00000000-6D69-461E-ADD9-068DF113897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Sheet1!$B$58</c:f>
              <c:numCache>
                <c:formatCode>General</c:formatCode>
                <c:ptCount val="1"/>
                <c:pt idx="0">
                  <c:v>1</c:v>
                </c:pt>
              </c:numCache>
            </c:numRef>
          </c:val>
          <c:extLst>
            <c:ext xmlns:c16="http://schemas.microsoft.com/office/drawing/2014/chart" uri="{C3380CC4-5D6E-409C-BE32-E72D297353CC}">
              <c16:uniqueId val="{00000001-6D69-461E-ADD9-068DF1138973}"/>
            </c:ext>
          </c:extLst>
        </c:ser>
        <c:ser>
          <c:idx val="1"/>
          <c:order val="1"/>
          <c:tx>
            <c:strRef>
              <c:f>Sheet1!$A$59</c:f>
              <c:strCache>
                <c:ptCount val="1"/>
                <c:pt idx="0">
                  <c:v>Other</c:v>
                </c:pt>
              </c:strCache>
            </c:strRef>
          </c:tx>
          <c:spPr>
            <a:solidFill>
              <a:schemeClr val="accent2"/>
            </a:solidFill>
            <a:ln>
              <a:noFill/>
            </a:ln>
            <a:effectLst/>
            <a:sp3d/>
          </c:spPr>
          <c:invertIfNegative val="0"/>
          <c:dLbls>
            <c:dLbl>
              <c:idx val="0"/>
              <c:layout>
                <c:manualLayout>
                  <c:x val="2.4808370272248723E-2"/>
                  <c:y val="2.9629567853939509E-3"/>
                </c:manualLayout>
              </c:layout>
              <c:tx>
                <c:rich>
                  <a:bodyPr rot="0" spcFirstLastPara="1" vertOverflow="ellipsis" vert="horz" wrap="square" anchor="ctr" anchorCtr="1"/>
                  <a:lstStyle/>
                  <a:p>
                    <a:pPr>
                      <a:defRPr sz="2400" b="0" i="0" u="none" strike="noStrike" kern="1200" baseline="0">
                        <a:solidFill>
                          <a:schemeClr val="bg1"/>
                        </a:solidFill>
                        <a:latin typeface="Avenir Light" panose="020B0402020203020204"/>
                        <a:ea typeface="+mn-ea"/>
                        <a:cs typeface="+mn-cs"/>
                      </a:defRPr>
                    </a:pPr>
                    <a:fld id="{96DC7D49-DFEA-41F2-8661-ED928C43AFBF}" type="SERIESNAME">
                      <a:rPr lang="en-US" sz="1800">
                        <a:solidFill>
                          <a:schemeClr val="tx1"/>
                        </a:solidFill>
                      </a:rPr>
                      <a:pPr>
                        <a:defRPr sz="2400">
                          <a:solidFill>
                            <a:schemeClr val="bg1"/>
                          </a:solidFill>
                          <a:latin typeface="Avenir Light" panose="020B0402020203020204"/>
                        </a:defRPr>
                      </a:pPr>
                      <a:t>[SERIES NAME]</a:t>
                    </a:fld>
                    <a:r>
                      <a:rPr lang="en-US" sz="1800" baseline="0" dirty="0">
                        <a:solidFill>
                          <a:schemeClr val="tx1"/>
                        </a:solidFill>
                      </a:rPr>
                      <a:t>, </a:t>
                    </a:r>
                    <a:fld id="{A0DD8359-C441-41B6-8ED7-EB143C7F2926}" type="VALUE">
                      <a:rPr lang="en-US" sz="1800" baseline="0">
                        <a:solidFill>
                          <a:schemeClr val="tx1"/>
                        </a:solidFill>
                      </a:rPr>
                      <a:pPr>
                        <a:defRPr sz="2400">
                          <a:solidFill>
                            <a:schemeClr val="bg1"/>
                          </a:solidFill>
                          <a:latin typeface="Avenir Light" panose="020B0402020203020204"/>
                        </a:defRPr>
                      </a:pPr>
                      <a:t>[VALUE]</a:t>
                    </a:fld>
                    <a:endParaRPr lang="en-US" sz="1800" baseline="0" dirty="0">
                      <a:solidFill>
                        <a:schemeClr val="tx1"/>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D69-461E-ADD9-068DF1138973}"/>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Sheet1!$B$59</c:f>
              <c:numCache>
                <c:formatCode>General</c:formatCode>
                <c:ptCount val="1"/>
                <c:pt idx="0">
                  <c:v>1</c:v>
                </c:pt>
              </c:numCache>
            </c:numRef>
          </c:val>
          <c:extLst>
            <c:ext xmlns:c16="http://schemas.microsoft.com/office/drawing/2014/chart" uri="{C3380CC4-5D6E-409C-BE32-E72D297353CC}">
              <c16:uniqueId val="{00000003-6D69-461E-ADD9-068DF1138973}"/>
            </c:ext>
          </c:extLst>
        </c:ser>
        <c:ser>
          <c:idx val="3"/>
          <c:order val="2"/>
          <c:tx>
            <c:strRef>
              <c:f>Sheet1!$A$60</c:f>
              <c:strCache>
                <c:ptCount val="1"/>
                <c:pt idx="0">
                  <c:v>Discipline</c:v>
                </c:pt>
              </c:strCache>
            </c:strRef>
          </c:tx>
          <c:spPr>
            <a:solidFill>
              <a:schemeClr val="accent4"/>
            </a:solidFill>
            <a:ln>
              <a:noFill/>
            </a:ln>
            <a:effectLst/>
            <a:sp3d/>
          </c:spPr>
          <c:invertIfNegative val="0"/>
          <c:dLbls>
            <c:dLbl>
              <c:idx val="0"/>
              <c:layout>
                <c:manualLayout>
                  <c:x val="1.127203597978972E-2"/>
                  <c:y val="8.9062749851598962E-4"/>
                </c:manualLayout>
              </c:layout>
              <c:showLegendKey val="0"/>
              <c:showVal val="1"/>
              <c:showCatName val="0"/>
              <c:showSerName val="1"/>
              <c:showPercent val="0"/>
              <c:showBubbleSize val="0"/>
              <c:extLst>
                <c:ext xmlns:c15="http://schemas.microsoft.com/office/drawing/2012/chart" uri="{CE6537A1-D6FC-4f65-9D91-7224C49458BB}">
                  <c15:layout>
                    <c:manualLayout>
                      <c:w val="0.25681589935469873"/>
                      <c:h val="0.10171292450088892"/>
                    </c:manualLayout>
                  </c15:layout>
                </c:ext>
                <c:ext xmlns:c16="http://schemas.microsoft.com/office/drawing/2014/chart" uri="{C3380CC4-5D6E-409C-BE32-E72D297353CC}">
                  <c16:uniqueId val="{00000004-6D69-461E-ADD9-068DF1138973}"/>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Sheet1!$B$60</c:f>
              <c:numCache>
                <c:formatCode>General</c:formatCode>
                <c:ptCount val="1"/>
                <c:pt idx="0">
                  <c:v>1</c:v>
                </c:pt>
              </c:numCache>
            </c:numRef>
          </c:val>
          <c:extLst>
            <c:ext xmlns:c16="http://schemas.microsoft.com/office/drawing/2014/chart" uri="{C3380CC4-5D6E-409C-BE32-E72D297353CC}">
              <c16:uniqueId val="{00000005-6D69-461E-ADD9-068DF1138973}"/>
            </c:ext>
          </c:extLst>
        </c:ser>
        <c:ser>
          <c:idx val="4"/>
          <c:order val="3"/>
          <c:tx>
            <c:strRef>
              <c:f>Sheet1!$A$61</c:f>
              <c:strCache>
                <c:ptCount val="1"/>
                <c:pt idx="0">
                  <c:v>Access</c:v>
                </c:pt>
              </c:strCache>
            </c:strRef>
          </c:tx>
          <c:spPr>
            <a:solidFill>
              <a:schemeClr val="accent5"/>
            </a:solidFill>
            <a:ln>
              <a:noFill/>
            </a:ln>
            <a:effectLst/>
            <a:sp3d/>
          </c:spPr>
          <c:invertIfNegative val="0"/>
          <c:dLbls>
            <c:dLbl>
              <c:idx val="0"/>
              <c:layout>
                <c:manualLayout>
                  <c:x val="1.0230164580507909E-2"/>
                  <c:y val="-1.5442075763075981E-3"/>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26545646154669367"/>
                      <c:h val="5.7036707983859292E-2"/>
                    </c:manualLayout>
                  </c15:layout>
                </c:ext>
                <c:ext xmlns:c16="http://schemas.microsoft.com/office/drawing/2014/chart" uri="{C3380CC4-5D6E-409C-BE32-E72D297353CC}">
                  <c16:uniqueId val="{00000006-6D69-461E-ADD9-068DF1138973}"/>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Sheet1!$B$61</c:f>
              <c:numCache>
                <c:formatCode>General</c:formatCode>
                <c:ptCount val="1"/>
                <c:pt idx="0">
                  <c:v>2</c:v>
                </c:pt>
              </c:numCache>
            </c:numRef>
          </c:val>
          <c:extLst>
            <c:ext xmlns:c16="http://schemas.microsoft.com/office/drawing/2014/chart" uri="{C3380CC4-5D6E-409C-BE32-E72D297353CC}">
              <c16:uniqueId val="{00000007-6D69-461E-ADD9-068DF1138973}"/>
            </c:ext>
          </c:extLst>
        </c:ser>
        <c:ser>
          <c:idx val="6"/>
          <c:order val="4"/>
          <c:tx>
            <c:strRef>
              <c:f>Sheet1!$A$62</c:f>
              <c:strCache>
                <c:ptCount val="1"/>
                <c:pt idx="0">
                  <c:v>Communication</c:v>
                </c:pt>
              </c:strCache>
            </c:strRef>
          </c:tx>
          <c:spPr>
            <a:solidFill>
              <a:schemeClr val="accent6"/>
            </a:solidFill>
            <a:ln>
              <a:noFill/>
            </a:ln>
            <a:effectLst/>
            <a:sp3d/>
          </c:spPr>
          <c:invertIfNegative val="0"/>
          <c:dLbls>
            <c:dLbl>
              <c:idx val="0"/>
              <c:layout>
                <c:manualLayout>
                  <c:x val="1.491192429543913E-2"/>
                  <c:y val="2.5229460090279263E-3"/>
                </c:manualLayout>
              </c:layout>
              <c:showLegendKey val="0"/>
              <c:showVal val="1"/>
              <c:showCatName val="0"/>
              <c:showSerName val="1"/>
              <c:showPercent val="0"/>
              <c:showBubbleSize val="0"/>
              <c:extLst>
                <c:ext xmlns:c15="http://schemas.microsoft.com/office/drawing/2012/chart" uri="{CE6537A1-D6FC-4f65-9D91-7224C49458BB}">
                  <c15:layout>
                    <c:manualLayout>
                      <c:w val="0.40629254086161004"/>
                      <c:h val="0.10344024247548939"/>
                    </c:manualLayout>
                  </c15:layout>
                </c:ext>
                <c:ext xmlns:c16="http://schemas.microsoft.com/office/drawing/2014/chart" uri="{C3380CC4-5D6E-409C-BE32-E72D297353CC}">
                  <c16:uniqueId val="{00000008-6D69-461E-ADD9-068DF1138973}"/>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Sheet1!$B$62</c:f>
              <c:numCache>
                <c:formatCode>General</c:formatCode>
                <c:ptCount val="1"/>
                <c:pt idx="0">
                  <c:v>2</c:v>
                </c:pt>
              </c:numCache>
            </c:numRef>
          </c:val>
          <c:extLst>
            <c:ext xmlns:c16="http://schemas.microsoft.com/office/drawing/2014/chart" uri="{C3380CC4-5D6E-409C-BE32-E72D297353CC}">
              <c16:uniqueId val="{00000009-6D69-461E-ADD9-068DF1138973}"/>
            </c:ext>
          </c:extLst>
        </c:ser>
        <c:ser>
          <c:idx val="8"/>
          <c:order val="5"/>
          <c:tx>
            <c:strRef>
              <c:f>Sheet1!$A$63</c:f>
              <c:strCache>
                <c:ptCount val="1"/>
                <c:pt idx="0">
                  <c:v> Bullying</c:v>
                </c:pt>
              </c:strCache>
            </c:strRef>
          </c:tx>
          <c:spPr>
            <a:solidFill>
              <a:srgbClr val="00B0F0"/>
            </a:solidFill>
            <a:ln>
              <a:noFill/>
            </a:ln>
            <a:effectLst/>
            <a:sp3d/>
          </c:spPr>
          <c:invertIfNegative val="0"/>
          <c:dLbls>
            <c:dLbl>
              <c:idx val="0"/>
              <c:layout>
                <c:manualLayout>
                  <c:x val="-1.258163632000759E-2"/>
                  <c:y val="-6.3167513185330459E-4"/>
                </c:manualLayout>
              </c:layout>
              <c:tx>
                <c:rich>
                  <a:bodyPr rot="0" spcFirstLastPara="1" vertOverflow="ellipsis" vert="horz" wrap="square" anchor="ctr" anchorCtr="1"/>
                  <a:lstStyle/>
                  <a:p>
                    <a:pPr>
                      <a:defRPr sz="1800" b="0" i="0" u="none" strike="noStrike" kern="1200" baseline="0">
                        <a:solidFill>
                          <a:schemeClr val="tx1"/>
                        </a:solidFill>
                        <a:latin typeface="Avenir Light" panose="020B0402020203020204"/>
                        <a:ea typeface="+mn-ea"/>
                        <a:cs typeface="+mn-cs"/>
                      </a:defRPr>
                    </a:pPr>
                    <a:fld id="{B7D1A5BD-F6ED-4DFD-AFEC-0216824E5C77}" type="SERIESNAME">
                      <a:rPr lang="en-US" sz="1800">
                        <a:solidFill>
                          <a:schemeClr val="tx1"/>
                        </a:solidFill>
                        <a:latin typeface="Avenir Light" panose="020B0402020203020204"/>
                      </a:rPr>
                      <a:pPr>
                        <a:defRPr sz="1800">
                          <a:solidFill>
                            <a:schemeClr val="tx1"/>
                          </a:solidFill>
                          <a:latin typeface="Avenir Light" panose="020B0402020203020204"/>
                        </a:defRPr>
                      </a:pPr>
                      <a:t>[SERIES NAME]</a:t>
                    </a:fld>
                    <a:r>
                      <a:rPr lang="en-US" sz="1800" dirty="0">
                        <a:solidFill>
                          <a:schemeClr val="tx1"/>
                        </a:solidFill>
                        <a:latin typeface="Avenir Light" panose="020B0402020203020204"/>
                      </a:rPr>
                      <a:t>, </a:t>
                    </a:r>
                    <a:fld id="{7828B21B-ECD0-4B67-B893-3F4B0929C7A0}" type="VALUE">
                      <a:rPr lang="en-US" sz="1800">
                        <a:solidFill>
                          <a:schemeClr val="tx1"/>
                        </a:solidFill>
                        <a:latin typeface="Avenir Light" panose="020B0402020203020204"/>
                      </a:rPr>
                      <a:pPr>
                        <a:defRPr sz="1800">
                          <a:solidFill>
                            <a:schemeClr val="tx1"/>
                          </a:solidFill>
                          <a:latin typeface="Avenir Light" panose="020B0402020203020204"/>
                        </a:defRPr>
                      </a:pPr>
                      <a:t>[VALUE]</a:t>
                    </a:fld>
                    <a:endParaRPr lang="en-US" sz="1800" dirty="0">
                      <a:solidFill>
                        <a:schemeClr val="tx1"/>
                      </a:solidFill>
                      <a:latin typeface="Avenir Light" panose="020B0402020203020204"/>
                    </a:endParaRPr>
                  </a:p>
                </c:rich>
              </c:tx>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2638809245977146"/>
                      <c:h val="7.3935045199458857E-2"/>
                    </c:manualLayout>
                  </c15:layout>
                  <c15:dlblFieldTable/>
                  <c15:showDataLabelsRange val="0"/>
                </c:ext>
                <c:ext xmlns:c16="http://schemas.microsoft.com/office/drawing/2014/chart" uri="{C3380CC4-5D6E-409C-BE32-E72D297353CC}">
                  <c16:uniqueId val="{0000000A-6D69-461E-ADD9-068DF113897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Sheet1!$B$63</c:f>
              <c:numCache>
                <c:formatCode>General</c:formatCode>
                <c:ptCount val="1"/>
                <c:pt idx="0">
                  <c:v>3</c:v>
                </c:pt>
              </c:numCache>
            </c:numRef>
          </c:val>
          <c:extLst>
            <c:ext xmlns:c16="http://schemas.microsoft.com/office/drawing/2014/chart" uri="{C3380CC4-5D6E-409C-BE32-E72D297353CC}">
              <c16:uniqueId val="{0000000B-6D69-461E-ADD9-068DF1138973}"/>
            </c:ext>
          </c:extLst>
        </c:ser>
        <c:ser>
          <c:idx val="2"/>
          <c:order val="6"/>
          <c:tx>
            <c:strRef>
              <c:f>Sheet1!$A$64</c:f>
              <c:strCache>
                <c:ptCount val="1"/>
                <c:pt idx="0">
                  <c:v>School Environment</c:v>
                </c:pt>
              </c:strCache>
            </c:strRef>
          </c:tx>
          <c:spPr>
            <a:solidFill>
              <a:schemeClr val="accent3"/>
            </a:solidFill>
            <a:ln>
              <a:noFill/>
            </a:ln>
            <a:effectLst/>
            <a:sp3d/>
          </c:spPr>
          <c:invertIfNegative val="0"/>
          <c:dLbls>
            <c:dLbl>
              <c:idx val="0"/>
              <c:layout>
                <c:manualLayout>
                  <c:x val="-1.4777307049680265E-2"/>
                  <c:y val="3.685792782663001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53548523388440772"/>
                      <c:h val="0.1048037863770343"/>
                    </c:manualLayout>
                  </c15:layout>
                </c:ext>
                <c:ext xmlns:c16="http://schemas.microsoft.com/office/drawing/2014/chart" uri="{C3380CC4-5D6E-409C-BE32-E72D297353CC}">
                  <c16:uniqueId val="{0000000C-6D69-461E-ADD9-068DF113897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Sheet1!$B$64</c:f>
              <c:numCache>
                <c:formatCode>General</c:formatCode>
                <c:ptCount val="1"/>
                <c:pt idx="0">
                  <c:v>5</c:v>
                </c:pt>
              </c:numCache>
            </c:numRef>
          </c:val>
          <c:extLst>
            <c:ext xmlns:c16="http://schemas.microsoft.com/office/drawing/2014/chart" uri="{C3380CC4-5D6E-409C-BE32-E72D297353CC}">
              <c16:uniqueId val="{0000000D-6D69-461E-ADD9-068DF1138973}"/>
            </c:ext>
          </c:extLst>
        </c:ser>
        <c:ser>
          <c:idx val="5"/>
          <c:order val="7"/>
          <c:tx>
            <c:strRef>
              <c:f>Sheet1!$A$65</c:f>
              <c:strCache>
                <c:ptCount val="1"/>
                <c:pt idx="0">
                  <c:v>Special Education</c:v>
                </c:pt>
              </c:strCache>
            </c:strRef>
          </c:tx>
          <c:spPr>
            <a:solidFill>
              <a:schemeClr val="accent6"/>
            </a:solidFill>
            <a:ln>
              <a:noFill/>
            </a:ln>
            <a:effectLst/>
            <a:sp3d/>
          </c:spPr>
          <c:invertIfNegative val="0"/>
          <c:dLbls>
            <c:dLbl>
              <c:idx val="0"/>
              <c:layout>
                <c:manualLayout>
                  <c:x val="-0.14862724516624964"/>
                  <c:y val="-1.3839671458620313E-2"/>
                </c:manualLayout>
              </c:layout>
              <c:showLegendKey val="0"/>
              <c:showVal val="1"/>
              <c:showCatName val="0"/>
              <c:showSerName val="1"/>
              <c:showPercent val="0"/>
              <c:showBubbleSize val="0"/>
              <c:extLst>
                <c:ext xmlns:c15="http://schemas.microsoft.com/office/drawing/2012/chart" uri="{CE6537A1-D6FC-4f65-9D91-7224C49458BB}">
                  <c15:layout>
                    <c:manualLayout>
                      <c:w val="0.54869444444444448"/>
                      <c:h val="8.298629337999415E-2"/>
                    </c:manualLayout>
                  </c15:layout>
                </c:ext>
                <c:ext xmlns:c16="http://schemas.microsoft.com/office/drawing/2014/chart" uri="{C3380CC4-5D6E-409C-BE32-E72D297353CC}">
                  <c16:uniqueId val="{0000000E-6D69-461E-ADD9-068DF113897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Sheet1!$B$65</c:f>
              <c:numCache>
                <c:formatCode>General</c:formatCode>
                <c:ptCount val="1"/>
                <c:pt idx="0">
                  <c:v>16</c:v>
                </c:pt>
              </c:numCache>
            </c:numRef>
          </c:val>
          <c:extLst>
            <c:ext xmlns:c16="http://schemas.microsoft.com/office/drawing/2014/chart" uri="{C3380CC4-5D6E-409C-BE32-E72D297353CC}">
              <c16:uniqueId val="{0000000F-6D69-461E-ADD9-068DF1138973}"/>
            </c:ext>
          </c:extLst>
        </c:ser>
        <c:ser>
          <c:idx val="7"/>
          <c:order val="8"/>
          <c:tx>
            <c:strRef>
              <c:f>Sheet1!$A$66</c:f>
              <c:strCache>
                <c:ptCount val="1"/>
                <c:pt idx="0">
                  <c:v>Academic Progress</c:v>
                </c:pt>
              </c:strCache>
            </c:strRef>
          </c:tx>
          <c:spPr>
            <a:solidFill>
              <a:schemeClr val="accent2">
                <a:lumMod val="60000"/>
              </a:schemeClr>
            </a:solidFill>
            <a:ln>
              <a:noFill/>
            </a:ln>
            <a:effectLst/>
            <a:sp3d/>
          </c:spPr>
          <c:invertIfNegative val="0"/>
          <c:dLbls>
            <c:dLbl>
              <c:idx val="0"/>
              <c:layout>
                <c:manualLayout>
                  <c:x val="8.1344829456103246E-3"/>
                  <c:y val="4.1867954209906548E-3"/>
                </c:manualLayout>
              </c:layout>
              <c:showLegendKey val="0"/>
              <c:showVal val="1"/>
              <c:showCatName val="0"/>
              <c:showSerName val="1"/>
              <c:showPercent val="0"/>
              <c:showBubbleSize val="0"/>
              <c:extLst>
                <c:ext xmlns:c15="http://schemas.microsoft.com/office/drawing/2012/chart" uri="{CE6537A1-D6FC-4f65-9D91-7224C49458BB}">
                  <c15:layout>
                    <c:manualLayout>
                      <c:w val="0.30142161487988722"/>
                      <c:h val="8.6471778066951263E-2"/>
                    </c:manualLayout>
                  </c15:layout>
                </c:ext>
                <c:ext xmlns:c16="http://schemas.microsoft.com/office/drawing/2014/chart" uri="{C3380CC4-5D6E-409C-BE32-E72D297353CC}">
                  <c16:uniqueId val="{00000010-6D69-461E-ADD9-068DF1138973}"/>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Light" panose="020B0402020203020204"/>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Sheet1!$B$66</c:f>
              <c:numCache>
                <c:formatCode>General</c:formatCode>
                <c:ptCount val="1"/>
              </c:numCache>
            </c:numRef>
          </c:val>
          <c:extLst>
            <c:ext xmlns:c16="http://schemas.microsoft.com/office/drawing/2014/chart" uri="{C3380CC4-5D6E-409C-BE32-E72D297353CC}">
              <c16:uniqueId val="{00000011-6D69-461E-ADD9-068DF1138973}"/>
            </c:ext>
          </c:extLst>
        </c:ser>
        <c:ser>
          <c:idx val="9"/>
          <c:order val="9"/>
          <c:tx>
            <c:strRef>
              <c:f>Sheet1!$A$67</c:f>
              <c:strCache>
                <c:ptCount val="1"/>
                <c:pt idx="0">
                  <c:v>Medical </c:v>
                </c:pt>
              </c:strCache>
            </c:strRef>
          </c:tx>
          <c:spPr>
            <a:solidFill>
              <a:schemeClr val="accent4">
                <a:lumMod val="60000"/>
              </a:schemeClr>
            </a:solidFill>
            <a:ln>
              <a:noFill/>
            </a:ln>
            <a:effectLst/>
            <a:sp3d/>
          </c:spPr>
          <c:invertIfNegative val="0"/>
          <c:dLbls>
            <c:dLbl>
              <c:idx val="0"/>
              <c:layout>
                <c:manualLayout>
                  <c:x val="6.3358820020606207E-2"/>
                  <c:y val="-2.7663650094470276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6D69-461E-ADD9-068DF1138973}"/>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Avenir Roman" panose="02000503020000020003" pitchFamily="2"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Sheet1!$B$67</c:f>
              <c:numCache>
                <c:formatCode>General</c:formatCode>
                <c:ptCount val="1"/>
              </c:numCache>
            </c:numRef>
          </c:val>
          <c:extLst>
            <c:ext xmlns:c16="http://schemas.microsoft.com/office/drawing/2014/chart" uri="{C3380CC4-5D6E-409C-BE32-E72D297353CC}">
              <c16:uniqueId val="{00000013-6D69-461E-ADD9-068DF1138973}"/>
            </c:ext>
          </c:extLst>
        </c:ser>
        <c:dLbls>
          <c:showLegendKey val="0"/>
          <c:showVal val="1"/>
          <c:showCatName val="0"/>
          <c:showSerName val="0"/>
          <c:showPercent val="0"/>
          <c:showBubbleSize val="0"/>
        </c:dLbls>
        <c:gapWidth val="150"/>
        <c:shape val="box"/>
        <c:axId val="318509568"/>
        <c:axId val="318509176"/>
        <c:axId val="0"/>
      </c:bar3DChart>
      <c:catAx>
        <c:axId val="318509568"/>
        <c:scaling>
          <c:orientation val="minMax"/>
        </c:scaling>
        <c:delete val="1"/>
        <c:axPos val="l"/>
        <c:numFmt formatCode="General" sourceLinked="1"/>
        <c:majorTickMark val="none"/>
        <c:minorTickMark val="none"/>
        <c:tickLblPos val="nextTo"/>
        <c:crossAx val="318509176"/>
        <c:crosses val="autoZero"/>
        <c:auto val="1"/>
        <c:lblAlgn val="ctr"/>
        <c:lblOffset val="100"/>
        <c:noMultiLvlLbl val="0"/>
      </c:catAx>
      <c:valAx>
        <c:axId val="31850917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85095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Roman" panose="02000503020000020003"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Sheet3!$C$15</c:f>
              <c:strCache>
                <c:ptCount val="1"/>
                <c:pt idx="0">
                  <c:v>In Ward </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0428-4BF3-9879-BD8E82A153A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venir Light" panose="020B04020202030202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Sheet3!$B$16:$B$23</c:f>
              <c:strCache>
                <c:ptCount val="8"/>
                <c:pt idx="0">
                  <c:v>Ward 1</c:v>
                </c:pt>
                <c:pt idx="1">
                  <c:v>Ward 2</c:v>
                </c:pt>
                <c:pt idx="2">
                  <c:v>Ward 3</c:v>
                </c:pt>
                <c:pt idx="3">
                  <c:v>Ward 4</c:v>
                </c:pt>
                <c:pt idx="4">
                  <c:v>Ward 5</c:v>
                </c:pt>
                <c:pt idx="5">
                  <c:v>Ward 6</c:v>
                </c:pt>
                <c:pt idx="6">
                  <c:v>Ward 7</c:v>
                </c:pt>
                <c:pt idx="7">
                  <c:v>Ward 8</c:v>
                </c:pt>
              </c:strCache>
            </c:strRef>
          </c:cat>
          <c:val>
            <c:numRef>
              <c:f>Sheet3!$C$16:$C$23</c:f>
              <c:numCache>
                <c:formatCode>General</c:formatCode>
                <c:ptCount val="8"/>
                <c:pt idx="0">
                  <c:v>3</c:v>
                </c:pt>
                <c:pt idx="3">
                  <c:v>1</c:v>
                </c:pt>
                <c:pt idx="4">
                  <c:v>5</c:v>
                </c:pt>
                <c:pt idx="5">
                  <c:v>4</c:v>
                </c:pt>
                <c:pt idx="6">
                  <c:v>7</c:v>
                </c:pt>
                <c:pt idx="7">
                  <c:v>12</c:v>
                </c:pt>
              </c:numCache>
            </c:numRef>
          </c:val>
          <c:extLst>
            <c:ext xmlns:c16="http://schemas.microsoft.com/office/drawing/2014/chart" uri="{C3380CC4-5D6E-409C-BE32-E72D297353CC}">
              <c16:uniqueId val="{00000001-0428-4BF3-9879-BD8E82A153AC}"/>
            </c:ext>
          </c:extLst>
        </c:ser>
        <c:ser>
          <c:idx val="1"/>
          <c:order val="1"/>
          <c:tx>
            <c:strRef>
              <c:f>Sheet3!$D$15</c:f>
              <c:strCache>
                <c:ptCount val="1"/>
                <c:pt idx="0">
                  <c:v>Out of Ward </c:v>
                </c:pt>
              </c:strCache>
            </c:strRef>
          </c:tx>
          <c:spPr>
            <a:solidFill>
              <a:schemeClr val="accent4"/>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8F-4630-911A-80E02A26D17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venir Light" panose="020B04020202030202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Sheet3!$B$16:$B$23</c:f>
              <c:strCache>
                <c:ptCount val="8"/>
                <c:pt idx="0">
                  <c:v>Ward 1</c:v>
                </c:pt>
                <c:pt idx="1">
                  <c:v>Ward 2</c:v>
                </c:pt>
                <c:pt idx="2">
                  <c:v>Ward 3</c:v>
                </c:pt>
                <c:pt idx="3">
                  <c:v>Ward 4</c:v>
                </c:pt>
                <c:pt idx="4">
                  <c:v>Ward 5</c:v>
                </c:pt>
                <c:pt idx="5">
                  <c:v>Ward 6</c:v>
                </c:pt>
                <c:pt idx="6">
                  <c:v>Ward 7</c:v>
                </c:pt>
                <c:pt idx="7">
                  <c:v>Ward 8</c:v>
                </c:pt>
              </c:strCache>
            </c:strRef>
          </c:cat>
          <c:val>
            <c:numRef>
              <c:f>Sheet3!$D$16:$D$23</c:f>
              <c:numCache>
                <c:formatCode>General</c:formatCode>
                <c:ptCount val="8"/>
                <c:pt idx="0">
                  <c:v>4</c:v>
                </c:pt>
                <c:pt idx="1">
                  <c:v>2</c:v>
                </c:pt>
                <c:pt idx="2">
                  <c:v>1</c:v>
                </c:pt>
                <c:pt idx="3">
                  <c:v>1</c:v>
                </c:pt>
                <c:pt idx="4">
                  <c:v>2</c:v>
                </c:pt>
                <c:pt idx="5">
                  <c:v>2</c:v>
                </c:pt>
                <c:pt idx="6">
                  <c:v>13</c:v>
                </c:pt>
                <c:pt idx="7">
                  <c:v>6</c:v>
                </c:pt>
              </c:numCache>
            </c:numRef>
          </c:val>
          <c:extLst>
            <c:ext xmlns:c16="http://schemas.microsoft.com/office/drawing/2014/chart" uri="{C3380CC4-5D6E-409C-BE32-E72D297353CC}">
              <c16:uniqueId val="{00000002-0428-4BF3-9879-BD8E82A153AC}"/>
            </c:ext>
          </c:extLst>
        </c:ser>
        <c:dLbls>
          <c:showLegendKey val="0"/>
          <c:showVal val="0"/>
          <c:showCatName val="0"/>
          <c:showSerName val="0"/>
          <c:showPercent val="0"/>
          <c:showBubbleSize val="0"/>
        </c:dLbls>
        <c:gapWidth val="150"/>
        <c:overlap val="100"/>
        <c:axId val="525481008"/>
        <c:axId val="525480680"/>
      </c:barChart>
      <c:catAx>
        <c:axId val="525481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venir Light" panose="020B0402020203020204"/>
                <a:ea typeface="+mn-ea"/>
                <a:cs typeface="+mn-cs"/>
              </a:defRPr>
            </a:pPr>
            <a:endParaRPr lang="en-US"/>
          </a:p>
        </c:txPr>
        <c:crossAx val="525480680"/>
        <c:crosses val="autoZero"/>
        <c:auto val="1"/>
        <c:lblAlgn val="ctr"/>
        <c:lblOffset val="100"/>
        <c:noMultiLvlLbl val="0"/>
      </c:catAx>
      <c:valAx>
        <c:axId val="525480680"/>
        <c:scaling>
          <c:orientation val="minMax"/>
        </c:scaling>
        <c:delete val="1"/>
        <c:axPos val="l"/>
        <c:numFmt formatCode="General" sourceLinked="1"/>
        <c:majorTickMark val="out"/>
        <c:minorTickMark val="none"/>
        <c:tickLblPos val="nextTo"/>
        <c:crossAx val="52548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venir Light" panose="020B0402020203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4225892383747E-2"/>
          <c:y val="2.6066846814638781E-2"/>
          <c:w val="0.96251548215232507"/>
          <c:h val="0.72885627931120833"/>
        </c:manualLayout>
      </c:layout>
      <c:barChart>
        <c:barDir val="col"/>
        <c:grouping val="stacked"/>
        <c:varyColors val="0"/>
        <c:ser>
          <c:idx val="0"/>
          <c:order val="0"/>
          <c:tx>
            <c:strRef>
              <c:f>Sheet3!$C$4</c:f>
              <c:strCache>
                <c:ptCount val="1"/>
                <c:pt idx="0">
                  <c:v>In-Boundary DCPS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venir Light" panose="020B04020202030202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Sheet3!$B$5:$B$12</c:f>
              <c:strCache>
                <c:ptCount val="8"/>
                <c:pt idx="0">
                  <c:v>Ward 1</c:v>
                </c:pt>
                <c:pt idx="1">
                  <c:v>Ward 2</c:v>
                </c:pt>
                <c:pt idx="2">
                  <c:v>Ward 3</c:v>
                </c:pt>
                <c:pt idx="3">
                  <c:v>Ward 4</c:v>
                </c:pt>
                <c:pt idx="4">
                  <c:v>Ward 5</c:v>
                </c:pt>
                <c:pt idx="5">
                  <c:v>Ward 6</c:v>
                </c:pt>
                <c:pt idx="6">
                  <c:v>Ward 7</c:v>
                </c:pt>
                <c:pt idx="7">
                  <c:v>Ward 8</c:v>
                </c:pt>
              </c:strCache>
            </c:strRef>
          </c:cat>
          <c:val>
            <c:numRef>
              <c:f>Sheet3!$C$5:$C$12</c:f>
              <c:numCache>
                <c:formatCode>General</c:formatCode>
                <c:ptCount val="8"/>
                <c:pt idx="0">
                  <c:v>3</c:v>
                </c:pt>
                <c:pt idx="2">
                  <c:v>2</c:v>
                </c:pt>
                <c:pt idx="4">
                  <c:v>1</c:v>
                </c:pt>
                <c:pt idx="5">
                  <c:v>5</c:v>
                </c:pt>
                <c:pt idx="6">
                  <c:v>3</c:v>
                </c:pt>
                <c:pt idx="7">
                  <c:v>6</c:v>
                </c:pt>
              </c:numCache>
            </c:numRef>
          </c:val>
          <c:extLst>
            <c:ext xmlns:c16="http://schemas.microsoft.com/office/drawing/2014/chart" uri="{C3380CC4-5D6E-409C-BE32-E72D297353CC}">
              <c16:uniqueId val="{00000000-7A0A-4723-B979-3B8A6594C8FD}"/>
            </c:ext>
          </c:extLst>
        </c:ser>
        <c:ser>
          <c:idx val="1"/>
          <c:order val="1"/>
          <c:tx>
            <c:strRef>
              <c:f>Sheet3!$D$4</c:f>
              <c:strCache>
                <c:ptCount val="1"/>
                <c:pt idx="0">
                  <c:v>Out-of-Boundary DCPS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venir Light" panose="020B04020202030202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Sheet3!$B$5:$B$12</c:f>
              <c:strCache>
                <c:ptCount val="8"/>
                <c:pt idx="0">
                  <c:v>Ward 1</c:v>
                </c:pt>
                <c:pt idx="1">
                  <c:v>Ward 2</c:v>
                </c:pt>
                <c:pt idx="2">
                  <c:v>Ward 3</c:v>
                </c:pt>
                <c:pt idx="3">
                  <c:v>Ward 4</c:v>
                </c:pt>
                <c:pt idx="4">
                  <c:v>Ward 5</c:v>
                </c:pt>
                <c:pt idx="5">
                  <c:v>Ward 6</c:v>
                </c:pt>
                <c:pt idx="6">
                  <c:v>Ward 7</c:v>
                </c:pt>
                <c:pt idx="7">
                  <c:v>Ward 8</c:v>
                </c:pt>
              </c:strCache>
            </c:strRef>
          </c:cat>
          <c:val>
            <c:numRef>
              <c:f>Sheet3!$D$5:$D$12</c:f>
              <c:numCache>
                <c:formatCode>General</c:formatCode>
                <c:ptCount val="8"/>
                <c:pt idx="0">
                  <c:v>2</c:v>
                </c:pt>
                <c:pt idx="2">
                  <c:v>1</c:v>
                </c:pt>
                <c:pt idx="3">
                  <c:v>1</c:v>
                </c:pt>
                <c:pt idx="4">
                  <c:v>2</c:v>
                </c:pt>
                <c:pt idx="5">
                  <c:v>4</c:v>
                </c:pt>
                <c:pt idx="6">
                  <c:v>2</c:v>
                </c:pt>
              </c:numCache>
            </c:numRef>
          </c:val>
          <c:extLst>
            <c:ext xmlns:c16="http://schemas.microsoft.com/office/drawing/2014/chart" uri="{C3380CC4-5D6E-409C-BE32-E72D297353CC}">
              <c16:uniqueId val="{00000001-7A0A-4723-B979-3B8A6594C8FD}"/>
            </c:ext>
          </c:extLst>
        </c:ser>
        <c:ser>
          <c:idx val="2"/>
          <c:order val="2"/>
          <c:tx>
            <c:strRef>
              <c:f>Sheet3!$E$4</c:f>
              <c:strCache>
                <c:ptCount val="1"/>
                <c:pt idx="0">
                  <c:v>Public Charter School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venir Light" panose="020B04020202030202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Sheet3!$B$5:$B$12</c:f>
              <c:strCache>
                <c:ptCount val="8"/>
                <c:pt idx="0">
                  <c:v>Ward 1</c:v>
                </c:pt>
                <c:pt idx="1">
                  <c:v>Ward 2</c:v>
                </c:pt>
                <c:pt idx="2">
                  <c:v>Ward 3</c:v>
                </c:pt>
                <c:pt idx="3">
                  <c:v>Ward 4</c:v>
                </c:pt>
                <c:pt idx="4">
                  <c:v>Ward 5</c:v>
                </c:pt>
                <c:pt idx="5">
                  <c:v>Ward 6</c:v>
                </c:pt>
                <c:pt idx="6">
                  <c:v>Ward 7</c:v>
                </c:pt>
                <c:pt idx="7">
                  <c:v>Ward 8</c:v>
                </c:pt>
              </c:strCache>
            </c:strRef>
          </c:cat>
          <c:val>
            <c:numRef>
              <c:f>Sheet3!$E$5:$E$12</c:f>
              <c:numCache>
                <c:formatCode>General</c:formatCode>
                <c:ptCount val="8"/>
                <c:pt idx="3">
                  <c:v>2</c:v>
                </c:pt>
                <c:pt idx="4">
                  <c:v>4</c:v>
                </c:pt>
                <c:pt idx="5">
                  <c:v>5</c:v>
                </c:pt>
                <c:pt idx="6">
                  <c:v>4</c:v>
                </c:pt>
                <c:pt idx="7">
                  <c:v>3</c:v>
                </c:pt>
              </c:numCache>
            </c:numRef>
          </c:val>
          <c:extLst>
            <c:ext xmlns:c16="http://schemas.microsoft.com/office/drawing/2014/chart" uri="{C3380CC4-5D6E-409C-BE32-E72D297353CC}">
              <c16:uniqueId val="{00000002-7A0A-4723-B979-3B8A6594C8FD}"/>
            </c:ext>
          </c:extLst>
        </c:ser>
        <c:ser>
          <c:idx val="3"/>
          <c:order val="3"/>
          <c:tx>
            <c:strRef>
              <c:f>Sheet3!$F$4</c:f>
              <c:strCache>
                <c:ptCount val="1"/>
                <c:pt idx="0">
                  <c:v>Non-Public Placement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Sheet3!$B$5:$B$12</c:f>
              <c:strCache>
                <c:ptCount val="8"/>
                <c:pt idx="0">
                  <c:v>Ward 1</c:v>
                </c:pt>
                <c:pt idx="1">
                  <c:v>Ward 2</c:v>
                </c:pt>
                <c:pt idx="2">
                  <c:v>Ward 3</c:v>
                </c:pt>
                <c:pt idx="3">
                  <c:v>Ward 4</c:v>
                </c:pt>
                <c:pt idx="4">
                  <c:v>Ward 5</c:v>
                </c:pt>
                <c:pt idx="5">
                  <c:v>Ward 6</c:v>
                </c:pt>
                <c:pt idx="6">
                  <c:v>Ward 7</c:v>
                </c:pt>
                <c:pt idx="7">
                  <c:v>Ward 8</c:v>
                </c:pt>
              </c:strCache>
            </c:strRef>
          </c:cat>
          <c:val>
            <c:numRef>
              <c:f>Sheet3!$F$5:$F$12</c:f>
              <c:numCache>
                <c:formatCode>General</c:formatCode>
                <c:ptCount val="8"/>
                <c:pt idx="3">
                  <c:v>1</c:v>
                </c:pt>
              </c:numCache>
            </c:numRef>
          </c:val>
          <c:extLst>
            <c:ext xmlns:c16="http://schemas.microsoft.com/office/drawing/2014/chart" uri="{C3380CC4-5D6E-409C-BE32-E72D297353CC}">
              <c16:uniqueId val="{00000003-7A0A-4723-B979-3B8A6594C8FD}"/>
            </c:ext>
          </c:extLst>
        </c:ser>
        <c:ser>
          <c:idx val="4"/>
          <c:order val="4"/>
          <c:tx>
            <c:strRef>
              <c:f>Sheet3!$G$4</c:f>
              <c:strCache>
                <c:ptCount val="1"/>
                <c:pt idx="0">
                  <c:v>Private</c:v>
                </c:pt>
              </c:strCache>
            </c:strRef>
          </c:tx>
          <c:spPr>
            <a:solidFill>
              <a:srgbClr val="D883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Sheet3!$B$5:$B$12</c:f>
              <c:strCache>
                <c:ptCount val="8"/>
                <c:pt idx="0">
                  <c:v>Ward 1</c:v>
                </c:pt>
                <c:pt idx="1">
                  <c:v>Ward 2</c:v>
                </c:pt>
                <c:pt idx="2">
                  <c:v>Ward 3</c:v>
                </c:pt>
                <c:pt idx="3">
                  <c:v>Ward 4</c:v>
                </c:pt>
                <c:pt idx="4">
                  <c:v>Ward 5</c:v>
                </c:pt>
                <c:pt idx="5">
                  <c:v>Ward 6</c:v>
                </c:pt>
                <c:pt idx="6">
                  <c:v>Ward 7</c:v>
                </c:pt>
                <c:pt idx="7">
                  <c:v>Ward 8</c:v>
                </c:pt>
              </c:strCache>
            </c:strRef>
          </c:cat>
          <c:val>
            <c:numRef>
              <c:f>Sheet3!$G$5:$G$12</c:f>
              <c:numCache>
                <c:formatCode>General</c:formatCode>
                <c:ptCount val="8"/>
                <c:pt idx="3">
                  <c:v>1</c:v>
                </c:pt>
                <c:pt idx="7">
                  <c:v>1</c:v>
                </c:pt>
              </c:numCache>
            </c:numRef>
          </c:val>
          <c:extLst>
            <c:ext xmlns:c16="http://schemas.microsoft.com/office/drawing/2014/chart" uri="{C3380CC4-5D6E-409C-BE32-E72D297353CC}">
              <c16:uniqueId val="{00000004-7A0A-4723-B979-3B8A6594C8FD}"/>
            </c:ext>
          </c:extLst>
        </c:ser>
        <c:ser>
          <c:idx val="5"/>
          <c:order val="5"/>
          <c:tx>
            <c:strRef>
              <c:f>Sheet3!$H$4</c:f>
              <c:strCache>
                <c:ptCount val="1"/>
                <c:pt idx="0">
                  <c:v>School Calling for Information Only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venir Light" panose="020B04020202030202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Sheet3!$B$5:$B$12</c:f>
              <c:strCache>
                <c:ptCount val="8"/>
                <c:pt idx="0">
                  <c:v>Ward 1</c:v>
                </c:pt>
                <c:pt idx="1">
                  <c:v>Ward 2</c:v>
                </c:pt>
                <c:pt idx="2">
                  <c:v>Ward 3</c:v>
                </c:pt>
                <c:pt idx="3">
                  <c:v>Ward 4</c:v>
                </c:pt>
                <c:pt idx="4">
                  <c:v>Ward 5</c:v>
                </c:pt>
                <c:pt idx="5">
                  <c:v>Ward 6</c:v>
                </c:pt>
                <c:pt idx="6">
                  <c:v>Ward 7</c:v>
                </c:pt>
                <c:pt idx="7">
                  <c:v>Ward 8</c:v>
                </c:pt>
              </c:strCache>
            </c:strRef>
          </c:cat>
          <c:val>
            <c:numRef>
              <c:f>Sheet3!$H$5:$H$12</c:f>
              <c:numCache>
                <c:formatCode>General</c:formatCode>
                <c:ptCount val="8"/>
                <c:pt idx="6">
                  <c:v>1</c:v>
                </c:pt>
              </c:numCache>
            </c:numRef>
          </c:val>
          <c:extLst>
            <c:ext xmlns:c16="http://schemas.microsoft.com/office/drawing/2014/chart" uri="{C3380CC4-5D6E-409C-BE32-E72D297353CC}">
              <c16:uniqueId val="{00000000-664B-4772-A2AD-B00F9BFB1283}"/>
            </c:ext>
          </c:extLst>
        </c:ser>
        <c:dLbls>
          <c:showLegendKey val="0"/>
          <c:showVal val="0"/>
          <c:showCatName val="0"/>
          <c:showSerName val="0"/>
          <c:showPercent val="0"/>
          <c:showBubbleSize val="0"/>
        </c:dLbls>
        <c:gapWidth val="150"/>
        <c:overlap val="100"/>
        <c:axId val="201141776"/>
        <c:axId val="201143088"/>
      </c:barChart>
      <c:catAx>
        <c:axId val="20114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venir Light" panose="020B0402020203020204"/>
                <a:ea typeface="+mn-ea"/>
                <a:cs typeface="+mn-cs"/>
              </a:defRPr>
            </a:pPr>
            <a:endParaRPr lang="en-US"/>
          </a:p>
        </c:txPr>
        <c:crossAx val="201143088"/>
        <c:crosses val="autoZero"/>
        <c:auto val="1"/>
        <c:lblAlgn val="ctr"/>
        <c:lblOffset val="100"/>
        <c:noMultiLvlLbl val="0"/>
      </c:catAx>
      <c:valAx>
        <c:axId val="201143088"/>
        <c:scaling>
          <c:orientation val="minMax"/>
        </c:scaling>
        <c:delete val="1"/>
        <c:axPos val="l"/>
        <c:numFmt formatCode="General" sourceLinked="1"/>
        <c:majorTickMark val="none"/>
        <c:minorTickMark val="none"/>
        <c:tickLblPos val="nextTo"/>
        <c:crossAx val="201141776"/>
        <c:crosses val="autoZero"/>
        <c:crossBetween val="between"/>
      </c:valAx>
      <c:spPr>
        <a:noFill/>
        <a:ln>
          <a:noFill/>
        </a:ln>
        <a:effectLst/>
      </c:spPr>
    </c:plotArea>
    <c:legend>
      <c:legendPos val="b"/>
      <c:layout>
        <c:manualLayout>
          <c:xMode val="edge"/>
          <c:yMode val="edge"/>
          <c:x val="0.26000244090020891"/>
          <c:y val="0.8202161819268512"/>
          <c:w val="0.54984589730628475"/>
          <c:h val="9.36204704422109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venir Light" panose="020B0402020203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1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88744003219253E-3"/>
          <c:y val="0.16842438003076768"/>
          <c:w val="0.82008093363822232"/>
          <c:h val="0.74385878556618323"/>
        </c:manualLayout>
      </c:layout>
      <c:pie3DChart>
        <c:varyColors val="1"/>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88744003219253E-3"/>
          <c:y val="0.16842438003076768"/>
          <c:w val="0.82008093363822232"/>
          <c:h val="0.74385878556618323"/>
        </c:manualLayout>
      </c:layout>
      <c:ofPieChart>
        <c:ofPieType val="bar"/>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823-439A-9399-04ECB5ADCBA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823-439A-9399-04ECB5ADCBA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6823-439A-9399-04ECB5ADCBA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6823-439A-9399-04ECB5ADCBA3}"/>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6823-439A-9399-04ECB5ADCBA3}"/>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A-37D8-4739-B999-77F11327AE0C}"/>
              </c:ext>
            </c:extLst>
          </c:dPt>
          <c:dLbls>
            <c:dLbl>
              <c:idx val="0"/>
              <c:layout>
                <c:manualLayout>
                  <c:x val="-0.19222022341257722"/>
                  <c:y val="2.6389209117473389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027013093113439"/>
                      <c:h val="0.16452434428369928"/>
                    </c:manualLayout>
                  </c15:layout>
                </c:ext>
                <c:ext xmlns:c16="http://schemas.microsoft.com/office/drawing/2014/chart" uri="{C3380CC4-5D6E-409C-BE32-E72D297353CC}">
                  <c16:uniqueId val="{00000001-6823-439A-9399-04ECB5ADCBA3}"/>
                </c:ext>
              </c:extLst>
            </c:dLbl>
            <c:dLbl>
              <c:idx val="1"/>
              <c:layout>
                <c:manualLayout>
                  <c:x val="-0.18761748244996013"/>
                  <c:y val="5.2296911305601164E-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444988289893581"/>
                      <c:h val="0.26342608601959416"/>
                    </c:manualLayout>
                  </c15:layout>
                </c:ext>
                <c:ext xmlns:c16="http://schemas.microsoft.com/office/drawing/2014/chart" uri="{C3380CC4-5D6E-409C-BE32-E72D297353CC}">
                  <c16:uniqueId val="{00000003-6823-439A-9399-04ECB5ADCBA3}"/>
                </c:ext>
              </c:extLst>
            </c:dLbl>
            <c:dLbl>
              <c:idx val="2"/>
              <c:layout>
                <c:manualLayout>
                  <c:x val="5.2348958570024307E-2"/>
                  <c:y val="-1.1772597917227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23-439A-9399-04ECB5ADCBA3}"/>
                </c:ext>
              </c:extLst>
            </c:dLbl>
            <c:dLbl>
              <c:idx val="3"/>
              <c:layout>
                <c:manualLayout>
                  <c:x val="8.4952879239093462E-2"/>
                  <c:y val="0.1388856614960272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823-439A-9399-04ECB5ADCBA3}"/>
                </c:ext>
              </c:extLst>
            </c:dLbl>
            <c:dLbl>
              <c:idx val="4"/>
              <c:layout>
                <c:manualLayout>
                  <c:x val="-0.1544294277815717"/>
                  <c:y val="4.1741556332283714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823-439A-9399-04ECB5ADCBA3}"/>
                </c:ext>
              </c:extLst>
            </c:dLbl>
            <c:dLbl>
              <c:idx val="5"/>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venir Light" panose="020B0402020203020204" pitchFamily="34" charset="77"/>
                        <a:ea typeface="+mn-ea"/>
                        <a:cs typeface="+mn-cs"/>
                      </a:defRPr>
                    </a:pPr>
                    <a:r>
                      <a:rPr lang="en-US" baseline="0" dirty="0"/>
                      <a:t>DCPS
</a:t>
                    </a:r>
                    <a:fld id="{B3BDAD08-48B7-472D-8CA3-744727B6C130}" type="PERCENTAGE">
                      <a:rPr lang="en-US" baseline="0"/>
                      <a:pPr>
                        <a:defRPr sz="2000" b="0">
                          <a:solidFill>
                            <a:schemeClr val="bg1"/>
                          </a:solidFill>
                          <a:latin typeface="Avenir Light" panose="020B0402020203020204" pitchFamily="34" charset="77"/>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7D8-4739-B999-77F11327AE0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venir Light" panose="020B0402020203020204" pitchFamily="34" charset="77"/>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Sheet1!$A$90:$A$94</c:f>
              <c:strCache>
                <c:ptCount val="5"/>
                <c:pt idx="0">
                  <c:v>DCPS In Boundary</c:v>
                </c:pt>
                <c:pt idx="1">
                  <c:v>DCPS Out of Boundary</c:v>
                </c:pt>
                <c:pt idx="2">
                  <c:v>Charter Schools</c:v>
                </c:pt>
                <c:pt idx="3">
                  <c:v>Unknown</c:v>
                </c:pt>
                <c:pt idx="4">
                  <c:v>Non-Public Placements</c:v>
                </c:pt>
              </c:strCache>
            </c:strRef>
          </c:cat>
          <c:val>
            <c:numRef>
              <c:f>Sheet1!$B$90:$B$94</c:f>
              <c:numCache>
                <c:formatCode>General</c:formatCode>
                <c:ptCount val="5"/>
                <c:pt idx="0">
                  <c:v>24</c:v>
                </c:pt>
                <c:pt idx="1">
                  <c:v>18</c:v>
                </c:pt>
                <c:pt idx="2">
                  <c:v>27</c:v>
                </c:pt>
                <c:pt idx="3">
                  <c:v>2</c:v>
                </c:pt>
              </c:numCache>
            </c:numRef>
          </c:val>
          <c:extLst>
            <c:ext xmlns:c16="http://schemas.microsoft.com/office/drawing/2014/chart" uri="{C3380CC4-5D6E-409C-BE32-E72D297353CC}">
              <c16:uniqueId val="{0000000A-6823-439A-9399-04ECB5ADCBA3}"/>
            </c:ext>
          </c:extLst>
        </c:ser>
        <c:dLbls>
          <c:dLblPos val="bestFit"/>
          <c:showLegendKey val="0"/>
          <c:showVal val="1"/>
          <c:showCatName val="0"/>
          <c:showSerName val="0"/>
          <c:showPercent val="0"/>
          <c:showBubbleSize val="0"/>
          <c:showLeaderLines val="1"/>
        </c:dLbls>
        <c:gapWidth val="100"/>
        <c:splitType val="cust"/>
        <c:custSplit>
          <c:secondPiePt val="0"/>
          <c:secondPiePt val="1"/>
          <c:secondPiePt val="4"/>
        </c:custSplit>
        <c:secondPieSize val="75"/>
        <c:serLines>
          <c:spPr>
            <a:ln w="9525" cap="flat" cmpd="sng" algn="ctr">
              <a:solidFill>
                <a:schemeClr val="dk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0.72539</cdr:x>
      <cdr:y>0.32544</cdr:y>
    </cdr:from>
    <cdr:to>
      <cdr:x>1</cdr:x>
      <cdr:y>0.91299</cdr:y>
    </cdr:to>
    <cdr:sp macro="" textlink="">
      <cdr:nvSpPr>
        <cdr:cNvPr id="2" name="TextBox 1"/>
        <cdr:cNvSpPr txBox="1"/>
      </cdr:nvSpPr>
      <cdr:spPr>
        <a:xfrm xmlns:a="http://schemas.openxmlformats.org/drawingml/2006/main">
          <a:off x="7939669" y="2155689"/>
          <a:ext cx="2520175" cy="3891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0.72539</cdr:x>
      <cdr:y>0.32544</cdr:y>
    </cdr:from>
    <cdr:to>
      <cdr:x>1</cdr:x>
      <cdr:y>0.91299</cdr:y>
    </cdr:to>
    <cdr:sp macro="" textlink="">
      <cdr:nvSpPr>
        <cdr:cNvPr id="2" name="TextBox 1"/>
        <cdr:cNvSpPr txBox="1"/>
      </cdr:nvSpPr>
      <cdr:spPr>
        <a:xfrm xmlns:a="http://schemas.openxmlformats.org/drawingml/2006/main">
          <a:off x="7939669" y="2155689"/>
          <a:ext cx="2520175" cy="3891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742"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1"/>
            <a:ext cx="2982742" cy="466725"/>
          </a:xfrm>
          <a:prstGeom prst="rect">
            <a:avLst/>
          </a:prstGeom>
        </p:spPr>
        <p:txBody>
          <a:bodyPr vert="horz" lIns="91440" tIns="45720" rIns="91440" bIns="45720" rtlCol="0"/>
          <a:lstStyle>
            <a:lvl1pPr algn="r">
              <a:defRPr sz="1200"/>
            </a:lvl1pPr>
          </a:lstStyle>
          <a:p>
            <a:fld id="{C04845B5-7A9E-4F79-A7A9-C64DDC42AFB9}" type="datetimeFigureOut">
              <a:rPr lang="en-US" smtClean="0"/>
              <a:t>4/23/2019</a:t>
            </a:fld>
            <a:endParaRPr lang="en-US"/>
          </a:p>
        </p:txBody>
      </p:sp>
      <p:sp>
        <p:nvSpPr>
          <p:cNvPr id="4" name="Footer Placeholder 3"/>
          <p:cNvSpPr>
            <a:spLocks noGrp="1"/>
          </p:cNvSpPr>
          <p:nvPr>
            <p:ph type="ftr" sz="quarter" idx="2"/>
          </p:nvPr>
        </p:nvSpPr>
        <p:spPr>
          <a:xfrm>
            <a:off x="1" y="8829676"/>
            <a:ext cx="2982742"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6"/>
            <a:ext cx="2982742" cy="466725"/>
          </a:xfrm>
          <a:prstGeom prst="rect">
            <a:avLst/>
          </a:prstGeom>
        </p:spPr>
        <p:txBody>
          <a:bodyPr vert="horz" lIns="91440" tIns="45720" rIns="91440" bIns="45720" rtlCol="0" anchor="b"/>
          <a:lstStyle>
            <a:lvl1pPr algn="r">
              <a:defRPr sz="1200"/>
            </a:lvl1pPr>
          </a:lstStyle>
          <a:p>
            <a:fld id="{EBB80A83-E168-42DA-A98E-CF13418C6BE7}" type="slidenum">
              <a:rPr lang="en-US" smtClean="0"/>
              <a:t>‹#›</a:t>
            </a:fld>
            <a:endParaRPr lang="en-US"/>
          </a:p>
        </p:txBody>
      </p:sp>
    </p:spTree>
    <p:extLst>
      <p:ext uri="{BB962C8B-B14F-4D97-AF65-F5344CB8AC3E}">
        <p14:creationId xmlns:p14="http://schemas.microsoft.com/office/powerpoint/2010/main" val="2251031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E8830384-FD90-E542-BCDB-85FC0E80802A}" type="datetimeFigureOut">
              <a:rPr lang="en-US" smtClean="0"/>
              <a:t>4/23/2019</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811ECFD3-B6BD-0D42-B3BE-5FD797E3BD88}" type="slidenum">
              <a:rPr lang="en-US" smtClean="0"/>
              <a:t>‹#›</a:t>
            </a:fld>
            <a:endParaRPr lang="en-US"/>
          </a:p>
        </p:txBody>
      </p:sp>
    </p:spTree>
    <p:extLst>
      <p:ext uri="{BB962C8B-B14F-4D97-AF65-F5344CB8AC3E}">
        <p14:creationId xmlns:p14="http://schemas.microsoft.com/office/powerpoint/2010/main" val="395083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EDE8-DA23-456A-BCFD-D28704213199}" type="slidenum">
              <a:rPr lang="en-US" smtClean="0"/>
              <a:pPr/>
              <a:t>1</a:t>
            </a:fld>
            <a:endParaRPr lang="en-US" dirty="0"/>
          </a:p>
        </p:txBody>
      </p:sp>
    </p:spTree>
    <p:extLst>
      <p:ext uri="{BB962C8B-B14F-4D97-AF65-F5344CB8AC3E}">
        <p14:creationId xmlns:p14="http://schemas.microsoft.com/office/powerpoint/2010/main" val="217027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2</a:t>
            </a:fld>
            <a:endParaRPr lang="en-US"/>
          </a:p>
        </p:txBody>
      </p:sp>
    </p:spTree>
    <p:extLst>
      <p:ext uri="{BB962C8B-B14F-4D97-AF65-F5344CB8AC3E}">
        <p14:creationId xmlns:p14="http://schemas.microsoft.com/office/powerpoint/2010/main" val="71759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3</a:t>
            </a:fld>
            <a:endParaRPr lang="en-US"/>
          </a:p>
        </p:txBody>
      </p:sp>
    </p:spTree>
    <p:extLst>
      <p:ext uri="{BB962C8B-B14F-4D97-AF65-F5344CB8AC3E}">
        <p14:creationId xmlns:p14="http://schemas.microsoft.com/office/powerpoint/2010/main" val="106045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4</a:t>
            </a:fld>
            <a:endParaRPr lang="en-US"/>
          </a:p>
        </p:txBody>
      </p:sp>
    </p:spTree>
    <p:extLst>
      <p:ext uri="{BB962C8B-B14F-4D97-AF65-F5344CB8AC3E}">
        <p14:creationId xmlns:p14="http://schemas.microsoft.com/office/powerpoint/2010/main" val="245826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1ECFD3-B6BD-0D42-B3BE-5FD797E3BD88}" type="slidenum">
              <a:rPr lang="en-US" smtClean="0"/>
              <a:t>5</a:t>
            </a:fld>
            <a:endParaRPr lang="en-US"/>
          </a:p>
        </p:txBody>
      </p:sp>
    </p:spTree>
    <p:extLst>
      <p:ext uri="{BB962C8B-B14F-4D97-AF65-F5344CB8AC3E}">
        <p14:creationId xmlns:p14="http://schemas.microsoft.com/office/powerpoint/2010/main" val="258492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t>6</a:t>
            </a:fld>
            <a:endParaRPr lang="en-US"/>
          </a:p>
        </p:txBody>
      </p:sp>
    </p:spTree>
    <p:extLst>
      <p:ext uri="{BB962C8B-B14F-4D97-AF65-F5344CB8AC3E}">
        <p14:creationId xmlns:p14="http://schemas.microsoft.com/office/powerpoint/2010/main" val="231468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6C19"/>
                </a:solidFill>
                <a:latin typeface="Chalkduster" panose="03050602040202020205" pitchFamily="66" charset="77"/>
              </a:rPr>
              <a:t>Conflict Resolution and Mediation</a:t>
            </a:r>
          </a:p>
          <a:p>
            <a:pPr marL="757066" lvl="1" indent="-291179">
              <a:buFont typeface="Arial" panose="020B0604020202020204" pitchFamily="34" charset="0"/>
              <a:buChar char="•"/>
            </a:pPr>
            <a:r>
              <a:rPr lang="en-US" sz="2300" dirty="0">
                <a:solidFill>
                  <a:schemeClr val="bg1">
                    <a:lumMod val="50000"/>
                  </a:schemeClr>
                </a:solidFill>
              </a:rPr>
              <a:t>Our staff de-escalates conflict and provides creative problem-solving to families to help repair the relationship and meet the best needs of the child.</a:t>
            </a:r>
          </a:p>
          <a:p>
            <a:pPr marL="757066" lvl="1" indent="-291179">
              <a:buFont typeface="Arial" panose="020B0604020202020204" pitchFamily="34" charset="0"/>
              <a:buChar char="•"/>
            </a:pPr>
            <a:endParaRPr lang="en-US" sz="2300" dirty="0">
              <a:solidFill>
                <a:schemeClr val="bg1">
                  <a:lumMod val="50000"/>
                </a:schemeClr>
              </a:solidFill>
            </a:endParaRPr>
          </a:p>
          <a:p>
            <a:r>
              <a:rPr lang="en-US" sz="2400" dirty="0">
                <a:solidFill>
                  <a:srgbClr val="FF6C19"/>
                </a:solidFill>
                <a:latin typeface="Chalkduster" panose="03050602040202020205" pitchFamily="66" charset="77"/>
              </a:rPr>
              <a:t>Systemic Recommendations </a:t>
            </a:r>
          </a:p>
          <a:p>
            <a:pPr marL="757066" lvl="1" indent="-291179">
              <a:buFont typeface="Arial" panose="020B0604020202020204" pitchFamily="34" charset="0"/>
              <a:buChar char="•"/>
            </a:pPr>
            <a:r>
              <a:rPr lang="en-US" sz="2300" dirty="0">
                <a:solidFill>
                  <a:schemeClr val="bg1">
                    <a:lumMod val="50000"/>
                  </a:schemeClr>
                </a:solidFill>
              </a:rPr>
              <a:t>The trends we observe are incorporated into the recommendations and advocacy we do on a citywide basis. </a:t>
            </a:r>
          </a:p>
          <a:p>
            <a:r>
              <a:rPr lang="en-US" sz="2400" dirty="0">
                <a:solidFill>
                  <a:srgbClr val="FF6C19"/>
                </a:solidFill>
                <a:latin typeface="Chalkduster" panose="03050602040202020205" pitchFamily="66" charset="77"/>
              </a:rPr>
              <a:t>Technical Support</a:t>
            </a:r>
          </a:p>
          <a:p>
            <a:pPr marL="757066" lvl="1" indent="-291179">
              <a:buFont typeface="Arial" panose="020B0604020202020204" pitchFamily="34" charset="0"/>
              <a:buChar char="•"/>
            </a:pPr>
            <a:r>
              <a:rPr lang="en-US" sz="2300" dirty="0">
                <a:solidFill>
                  <a:schemeClr val="bg1">
                    <a:lumMod val="50000"/>
                  </a:schemeClr>
                </a:solidFill>
              </a:rPr>
              <a:t>By identifying consistent problems that impact the school system, we are better able to serve both schools and education stakeholders in improving their own processes.</a:t>
            </a:r>
          </a:p>
          <a:p>
            <a:pPr marL="757066" lvl="1" indent="-291179">
              <a:buFont typeface="Arial" panose="020B0604020202020204" pitchFamily="34" charset="0"/>
              <a:buChar char="•"/>
            </a:pPr>
            <a:endParaRPr lang="en-US" sz="2300" dirty="0">
              <a:solidFill>
                <a:schemeClr val="bg1">
                  <a:lumMod val="50000"/>
                </a:schemeClr>
              </a:solidFill>
            </a:endParaRPr>
          </a:p>
          <a:p>
            <a:pPr marL="757066" lvl="1" indent="-291179">
              <a:buFont typeface="Arial" panose="020B0604020202020204" pitchFamily="34" charset="0"/>
              <a:buChar char="•"/>
            </a:pPr>
            <a:endParaRPr lang="en-US" sz="2300" dirty="0">
              <a:solidFill>
                <a:schemeClr val="bg1">
                  <a:lumMod val="50000"/>
                </a:schemeClr>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811ECFD3-B6BD-0D42-B3BE-5FD797E3BD8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7859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EDE8-DA23-456A-BCFD-D28704213199}" type="slidenum">
              <a:rPr lang="en-US" smtClean="0"/>
              <a:pPr/>
              <a:t>16</a:t>
            </a:fld>
            <a:endParaRPr lang="en-US" dirty="0"/>
          </a:p>
        </p:txBody>
      </p:sp>
    </p:spTree>
    <p:extLst>
      <p:ext uri="{BB962C8B-B14F-4D97-AF65-F5344CB8AC3E}">
        <p14:creationId xmlns:p14="http://schemas.microsoft.com/office/powerpoint/2010/main" val="27116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4CA5-FA56-6F48-B032-0C8C60F6A5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3B400-6F06-1646-ADF1-5EECFD3A75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C3D9A-8827-694E-8DD3-8AC3E29095D1}"/>
              </a:ext>
            </a:extLst>
          </p:cNvPr>
          <p:cNvSpPr>
            <a:spLocks noGrp="1"/>
          </p:cNvSpPr>
          <p:nvPr>
            <p:ph type="dt" sz="half" idx="10"/>
          </p:nvPr>
        </p:nvSpPr>
        <p:spPr/>
        <p:txBody>
          <a:bodyPr/>
          <a:lstStyle/>
          <a:p>
            <a:fld id="{47467457-5293-464F-AA8D-9E75ACC975E1}" type="datetime1">
              <a:rPr lang="en-US" smtClean="0"/>
              <a:t>4/23/2019</a:t>
            </a:fld>
            <a:endParaRPr lang="en-US"/>
          </a:p>
        </p:txBody>
      </p:sp>
      <p:sp>
        <p:nvSpPr>
          <p:cNvPr id="5" name="Footer Placeholder 4">
            <a:extLst>
              <a:ext uri="{FF2B5EF4-FFF2-40B4-BE49-F238E27FC236}">
                <a16:creationId xmlns:a16="http://schemas.microsoft.com/office/drawing/2014/main" id="{273BBC3C-AFF7-C64A-9C35-368536CEF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53EDF-A657-D24C-BA15-820550F27053}"/>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188027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5A1B-981E-3C4B-BE9C-239DFF2D2C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5B95A-2E64-EA40-8628-2187E0AFC8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534A1-C1DC-5244-8A24-1EE29F3F1785}"/>
              </a:ext>
            </a:extLst>
          </p:cNvPr>
          <p:cNvSpPr>
            <a:spLocks noGrp="1"/>
          </p:cNvSpPr>
          <p:nvPr>
            <p:ph type="dt" sz="half" idx="10"/>
          </p:nvPr>
        </p:nvSpPr>
        <p:spPr/>
        <p:txBody>
          <a:bodyPr/>
          <a:lstStyle/>
          <a:p>
            <a:fld id="{4941349B-2ABC-EB4B-BD4F-82BFA3FBD3B5}" type="datetime1">
              <a:rPr lang="en-US" smtClean="0"/>
              <a:t>4/23/2019</a:t>
            </a:fld>
            <a:endParaRPr lang="en-US"/>
          </a:p>
        </p:txBody>
      </p:sp>
      <p:sp>
        <p:nvSpPr>
          <p:cNvPr id="5" name="Footer Placeholder 4">
            <a:extLst>
              <a:ext uri="{FF2B5EF4-FFF2-40B4-BE49-F238E27FC236}">
                <a16:creationId xmlns:a16="http://schemas.microsoft.com/office/drawing/2014/main" id="{4ADAD38E-6746-E64E-A6F2-48D5C22F9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BB011-122D-FD4F-B61C-D4DDC4C72159}"/>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168221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74E0B-7130-CB42-B1E4-783E35F1F0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E9B63-8937-F942-A8BB-5B663B4D80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46BF-FB3D-784E-B118-5DCC9C9D90CE}"/>
              </a:ext>
            </a:extLst>
          </p:cNvPr>
          <p:cNvSpPr>
            <a:spLocks noGrp="1"/>
          </p:cNvSpPr>
          <p:nvPr>
            <p:ph type="dt" sz="half" idx="10"/>
          </p:nvPr>
        </p:nvSpPr>
        <p:spPr/>
        <p:txBody>
          <a:bodyPr/>
          <a:lstStyle/>
          <a:p>
            <a:fld id="{E74EFD75-2EBE-5F49-BF30-B3CD391F5CA2}" type="datetime1">
              <a:rPr lang="en-US" smtClean="0"/>
              <a:t>4/23/2019</a:t>
            </a:fld>
            <a:endParaRPr lang="en-US"/>
          </a:p>
        </p:txBody>
      </p:sp>
      <p:sp>
        <p:nvSpPr>
          <p:cNvPr id="5" name="Footer Placeholder 4">
            <a:extLst>
              <a:ext uri="{FF2B5EF4-FFF2-40B4-BE49-F238E27FC236}">
                <a16:creationId xmlns:a16="http://schemas.microsoft.com/office/drawing/2014/main" id="{4ECC98AA-747A-5045-99FF-81D614F7D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879DC-0270-354F-83A2-70F07D659F10}"/>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159321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3A31-7120-BC4B-A71F-D93EB1B8E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86716-4AF3-004F-A80F-C58F48AC8D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EA257-3EFC-364B-A6BC-4D4630422FCA}"/>
              </a:ext>
            </a:extLst>
          </p:cNvPr>
          <p:cNvSpPr>
            <a:spLocks noGrp="1"/>
          </p:cNvSpPr>
          <p:nvPr>
            <p:ph type="dt" sz="half" idx="10"/>
          </p:nvPr>
        </p:nvSpPr>
        <p:spPr/>
        <p:txBody>
          <a:bodyPr/>
          <a:lstStyle/>
          <a:p>
            <a:fld id="{1F876DDC-79B9-4444-BFB7-8F1B1BA698B9}" type="datetime1">
              <a:rPr lang="en-US" smtClean="0"/>
              <a:t>4/23/2019</a:t>
            </a:fld>
            <a:endParaRPr lang="en-US"/>
          </a:p>
        </p:txBody>
      </p:sp>
      <p:sp>
        <p:nvSpPr>
          <p:cNvPr id="5" name="Footer Placeholder 4">
            <a:extLst>
              <a:ext uri="{FF2B5EF4-FFF2-40B4-BE49-F238E27FC236}">
                <a16:creationId xmlns:a16="http://schemas.microsoft.com/office/drawing/2014/main" id="{68A19BB3-343C-334C-A40D-1377CD073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DED22-7E71-4B4D-A102-0038547D29A9}"/>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167867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9B6D-C2BD-594D-93A3-68A8CEBAD6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799E3-38E0-4A4B-8802-B29400608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A660B8-C64A-C741-9309-9F0F0A7C0832}"/>
              </a:ext>
            </a:extLst>
          </p:cNvPr>
          <p:cNvSpPr>
            <a:spLocks noGrp="1"/>
          </p:cNvSpPr>
          <p:nvPr>
            <p:ph type="dt" sz="half" idx="10"/>
          </p:nvPr>
        </p:nvSpPr>
        <p:spPr/>
        <p:txBody>
          <a:bodyPr/>
          <a:lstStyle/>
          <a:p>
            <a:fld id="{DF425E4B-C87B-D94E-8909-0C64C96158E3}" type="datetime1">
              <a:rPr lang="en-US" smtClean="0"/>
              <a:t>4/23/2019</a:t>
            </a:fld>
            <a:endParaRPr lang="en-US"/>
          </a:p>
        </p:txBody>
      </p:sp>
      <p:sp>
        <p:nvSpPr>
          <p:cNvPr id="5" name="Footer Placeholder 4">
            <a:extLst>
              <a:ext uri="{FF2B5EF4-FFF2-40B4-BE49-F238E27FC236}">
                <a16:creationId xmlns:a16="http://schemas.microsoft.com/office/drawing/2014/main" id="{DF69BC46-9CFA-5A4F-86CB-643B5FA4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638A4-E207-8040-85F3-D9E456C935BA}"/>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56013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9B86-C5FF-C147-8B3F-31EA4119D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8614B-2855-FD42-A02E-EA37D31930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3F204A-3DBD-874A-B241-73FB808225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2359B1-E842-8B40-98FC-94665F7723B1}"/>
              </a:ext>
            </a:extLst>
          </p:cNvPr>
          <p:cNvSpPr>
            <a:spLocks noGrp="1"/>
          </p:cNvSpPr>
          <p:nvPr>
            <p:ph type="dt" sz="half" idx="10"/>
          </p:nvPr>
        </p:nvSpPr>
        <p:spPr/>
        <p:txBody>
          <a:bodyPr/>
          <a:lstStyle/>
          <a:p>
            <a:fld id="{96E3808C-DADC-5B49-99DB-2D6CB6F27427}" type="datetime1">
              <a:rPr lang="en-US" smtClean="0"/>
              <a:t>4/23/2019</a:t>
            </a:fld>
            <a:endParaRPr lang="en-US"/>
          </a:p>
        </p:txBody>
      </p:sp>
      <p:sp>
        <p:nvSpPr>
          <p:cNvPr id="6" name="Footer Placeholder 5">
            <a:extLst>
              <a:ext uri="{FF2B5EF4-FFF2-40B4-BE49-F238E27FC236}">
                <a16:creationId xmlns:a16="http://schemas.microsoft.com/office/drawing/2014/main" id="{A256ADC9-26C5-F441-B404-488A63966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DCAA5-DEC8-254D-BBBA-C5C559545DF7}"/>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258346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4D9E-3005-774A-AB09-328271E5B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AFAE08-85F7-6546-93E4-2AF0F199F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335342-FFDE-0244-9C90-DB206AF669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62259-3F5A-EA44-9711-93C36F92F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D18DB3-15A0-9F47-8106-8B9FFB7F19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D72BE5-71B3-D646-A270-05DCBD8B87F1}"/>
              </a:ext>
            </a:extLst>
          </p:cNvPr>
          <p:cNvSpPr>
            <a:spLocks noGrp="1"/>
          </p:cNvSpPr>
          <p:nvPr>
            <p:ph type="dt" sz="half" idx="10"/>
          </p:nvPr>
        </p:nvSpPr>
        <p:spPr/>
        <p:txBody>
          <a:bodyPr/>
          <a:lstStyle/>
          <a:p>
            <a:fld id="{31766FD8-EC85-3344-BE64-C257297F8BE2}" type="datetime1">
              <a:rPr lang="en-US" smtClean="0"/>
              <a:t>4/23/2019</a:t>
            </a:fld>
            <a:endParaRPr lang="en-US"/>
          </a:p>
        </p:txBody>
      </p:sp>
      <p:sp>
        <p:nvSpPr>
          <p:cNvPr id="8" name="Footer Placeholder 7">
            <a:extLst>
              <a:ext uri="{FF2B5EF4-FFF2-40B4-BE49-F238E27FC236}">
                <a16:creationId xmlns:a16="http://schemas.microsoft.com/office/drawing/2014/main" id="{FF1AE1BB-0DB8-B946-B693-E274A5071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8B8CAE-9097-8A48-A5E7-DABAD69AA82B}"/>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350476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300F-797F-EA4B-A58D-933D5F5254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36F923-67C9-D84A-BEA1-8E43F9B91E81}"/>
              </a:ext>
            </a:extLst>
          </p:cNvPr>
          <p:cNvSpPr>
            <a:spLocks noGrp="1"/>
          </p:cNvSpPr>
          <p:nvPr>
            <p:ph type="dt" sz="half" idx="10"/>
          </p:nvPr>
        </p:nvSpPr>
        <p:spPr/>
        <p:txBody>
          <a:bodyPr/>
          <a:lstStyle/>
          <a:p>
            <a:fld id="{1D186B0B-6E18-E543-929C-8A0F92EA9905}" type="datetime1">
              <a:rPr lang="en-US" smtClean="0"/>
              <a:t>4/23/2019</a:t>
            </a:fld>
            <a:endParaRPr lang="en-US"/>
          </a:p>
        </p:txBody>
      </p:sp>
      <p:sp>
        <p:nvSpPr>
          <p:cNvPr id="4" name="Footer Placeholder 3">
            <a:extLst>
              <a:ext uri="{FF2B5EF4-FFF2-40B4-BE49-F238E27FC236}">
                <a16:creationId xmlns:a16="http://schemas.microsoft.com/office/drawing/2014/main" id="{0A7F8B5C-4390-D046-8DF5-F594499ACD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05B624-2E12-2E45-B5E0-93EB7DAFFC22}"/>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222304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8D8E8-4E38-0D40-855B-D0CCF9B43B86}"/>
              </a:ext>
            </a:extLst>
          </p:cNvPr>
          <p:cNvSpPr>
            <a:spLocks noGrp="1"/>
          </p:cNvSpPr>
          <p:nvPr>
            <p:ph type="dt" sz="half" idx="10"/>
          </p:nvPr>
        </p:nvSpPr>
        <p:spPr/>
        <p:txBody>
          <a:bodyPr/>
          <a:lstStyle/>
          <a:p>
            <a:fld id="{6B5B09E2-A8F5-B944-982E-750D51ED17A7}" type="datetime1">
              <a:rPr lang="en-US" smtClean="0"/>
              <a:t>4/23/2019</a:t>
            </a:fld>
            <a:endParaRPr lang="en-US"/>
          </a:p>
        </p:txBody>
      </p:sp>
      <p:sp>
        <p:nvSpPr>
          <p:cNvPr id="3" name="Footer Placeholder 2">
            <a:extLst>
              <a:ext uri="{FF2B5EF4-FFF2-40B4-BE49-F238E27FC236}">
                <a16:creationId xmlns:a16="http://schemas.microsoft.com/office/drawing/2014/main" id="{A9F2E85E-B57E-D648-A845-1DFE8BB4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15D669-1AA9-F94B-8D2F-24D57C944A45}"/>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35407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5BFB-308D-0A4C-AFDE-5062AA763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5127E1-A698-6F4B-BC55-53D8B826D2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F8F25-E8E6-AC4B-B027-3FAD7C4B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4C03F-916E-3C4C-9D51-28CB4603E567}"/>
              </a:ext>
            </a:extLst>
          </p:cNvPr>
          <p:cNvSpPr>
            <a:spLocks noGrp="1"/>
          </p:cNvSpPr>
          <p:nvPr>
            <p:ph type="dt" sz="half" idx="10"/>
          </p:nvPr>
        </p:nvSpPr>
        <p:spPr/>
        <p:txBody>
          <a:bodyPr/>
          <a:lstStyle/>
          <a:p>
            <a:fld id="{0145CD58-A1F5-804F-94AB-FEC8E1DB31A2}" type="datetime1">
              <a:rPr lang="en-US" smtClean="0"/>
              <a:t>4/23/2019</a:t>
            </a:fld>
            <a:endParaRPr lang="en-US"/>
          </a:p>
        </p:txBody>
      </p:sp>
      <p:sp>
        <p:nvSpPr>
          <p:cNvPr id="6" name="Footer Placeholder 5">
            <a:extLst>
              <a:ext uri="{FF2B5EF4-FFF2-40B4-BE49-F238E27FC236}">
                <a16:creationId xmlns:a16="http://schemas.microsoft.com/office/drawing/2014/main" id="{0B21B856-7B86-2A40-9B18-393199C03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FFD95-736E-8B44-8DD1-CC19F44CF88D}"/>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412809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6B3B-5108-B945-AA16-DE95EC8B7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35354-550F-BD40-82A7-9C2B68413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3FFA3-9538-C148-BB07-102A53B2C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640B4E-B46E-2B4C-8B81-65A18D5401CF}"/>
              </a:ext>
            </a:extLst>
          </p:cNvPr>
          <p:cNvSpPr>
            <a:spLocks noGrp="1"/>
          </p:cNvSpPr>
          <p:nvPr>
            <p:ph type="dt" sz="half" idx="10"/>
          </p:nvPr>
        </p:nvSpPr>
        <p:spPr/>
        <p:txBody>
          <a:bodyPr/>
          <a:lstStyle/>
          <a:p>
            <a:fld id="{1E585821-9E42-CB41-A39A-FA8CD2FF3CF6}" type="datetime1">
              <a:rPr lang="en-US" smtClean="0"/>
              <a:t>4/23/2019</a:t>
            </a:fld>
            <a:endParaRPr lang="en-US"/>
          </a:p>
        </p:txBody>
      </p:sp>
      <p:sp>
        <p:nvSpPr>
          <p:cNvPr id="6" name="Footer Placeholder 5">
            <a:extLst>
              <a:ext uri="{FF2B5EF4-FFF2-40B4-BE49-F238E27FC236}">
                <a16:creationId xmlns:a16="http://schemas.microsoft.com/office/drawing/2014/main" id="{94F545C0-EA4F-9541-BF9E-76CE60DBA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555F6-7C70-C648-A0E7-859B48D7E7F2}"/>
              </a:ext>
            </a:extLst>
          </p:cNvPr>
          <p:cNvSpPr>
            <a:spLocks noGrp="1"/>
          </p:cNvSpPr>
          <p:nvPr>
            <p:ph type="sldNum" sz="quarter" idx="12"/>
          </p:nvPr>
        </p:nvSpPr>
        <p:spPr/>
        <p:txBody>
          <a:bodyPr/>
          <a:lstStyle/>
          <a:p>
            <a:fld id="{5EF5F4EE-6541-124B-A595-F86701179FAA}" type="slidenum">
              <a:rPr lang="en-US" smtClean="0"/>
              <a:t>‹#›</a:t>
            </a:fld>
            <a:endParaRPr lang="en-US"/>
          </a:p>
        </p:txBody>
      </p:sp>
    </p:spTree>
    <p:extLst>
      <p:ext uri="{BB962C8B-B14F-4D97-AF65-F5344CB8AC3E}">
        <p14:creationId xmlns:p14="http://schemas.microsoft.com/office/powerpoint/2010/main" val="425308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7C84A-D57A-654A-82F8-93E295F01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F61CB3-8FAD-0249-8B59-5D5658F4B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79FA3-9010-DC4D-BC43-8454294D0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4A6E4-D242-D146-9F39-B3441C7F95FC}" type="datetime1">
              <a:rPr lang="en-US" smtClean="0"/>
              <a:t>4/23/2019</a:t>
            </a:fld>
            <a:endParaRPr lang="en-US"/>
          </a:p>
        </p:txBody>
      </p:sp>
      <p:sp>
        <p:nvSpPr>
          <p:cNvPr id="5" name="Footer Placeholder 4">
            <a:extLst>
              <a:ext uri="{FF2B5EF4-FFF2-40B4-BE49-F238E27FC236}">
                <a16:creationId xmlns:a16="http://schemas.microsoft.com/office/drawing/2014/main" id="{F070109C-FD2F-DD48-B8AB-D9276F906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3906C-99C6-2542-A526-98F40CA40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5F4EE-6541-124B-A595-F86701179FAA}" type="slidenum">
              <a:rPr lang="en-US" smtClean="0"/>
              <a:t>‹#›</a:t>
            </a:fld>
            <a:endParaRPr lang="en-US"/>
          </a:p>
        </p:txBody>
      </p:sp>
    </p:spTree>
    <p:extLst>
      <p:ext uri="{BB962C8B-B14F-4D97-AF65-F5344CB8AC3E}">
        <p14:creationId xmlns:p14="http://schemas.microsoft.com/office/powerpoint/2010/main" val="131022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590800" y="1066800"/>
            <a:ext cx="7315200" cy="5181600"/>
          </a:xfrm>
          <a:noFill/>
        </p:spPr>
        <p:txBody>
          <a:bodyPr/>
          <a:lstStyle/>
          <a:p>
            <a:pPr eaLnBrk="1" hangingPunct="1"/>
            <a:br>
              <a:rPr lang="en-US" sz="3600" dirty="0">
                <a:ln>
                  <a:solidFill>
                    <a:schemeClr val="accent4">
                      <a:lumMod val="75000"/>
                    </a:schemeClr>
                  </a:solidFill>
                </a:ln>
                <a:solidFill>
                  <a:schemeClr val="bg1"/>
                </a:solidFill>
                <a:latin typeface="Gill Sans Light"/>
                <a:ea typeface="ＭＳ Ｐゴシック" pitchFamily="-109" charset="-128"/>
                <a:cs typeface="Gill Sans Light"/>
              </a:rPr>
            </a:br>
            <a:br>
              <a:rPr lang="en-US" sz="3600" dirty="0">
                <a:ln>
                  <a:solidFill>
                    <a:schemeClr val="accent4">
                      <a:lumMod val="60000"/>
                      <a:lumOff val="40000"/>
                    </a:schemeClr>
                  </a:solidFill>
                </a:ln>
                <a:solidFill>
                  <a:schemeClr val="bg1"/>
                </a:solidFill>
                <a:latin typeface="Gill Sans Light"/>
                <a:ea typeface="ＭＳ Ｐゴシック" pitchFamily="-109" charset="-128"/>
                <a:cs typeface="Gill Sans Light"/>
              </a:rPr>
            </a:br>
            <a:br>
              <a:rPr lang="en-US" sz="3600" dirty="0">
                <a:ea typeface="ＭＳ Ｐゴシック" pitchFamily="-109" charset="-128"/>
              </a:rPr>
            </a:br>
            <a:endParaRPr lang="en-US" sz="3600" dirty="0">
              <a:latin typeface="Gill Sans Light"/>
              <a:ea typeface="ＭＳ Ｐゴシック" pitchFamily="-109" charset="-128"/>
              <a:cs typeface="Gill Sans Light"/>
            </a:endParaRPr>
          </a:p>
        </p:txBody>
      </p:sp>
      <p:pic>
        <p:nvPicPr>
          <p:cNvPr id="11" name="Picture 10" descr="DC OMBD logo_cmy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253" y="367216"/>
            <a:ext cx="8349494" cy="4488724"/>
          </a:xfrm>
          <a:prstGeom prst="rect">
            <a:avLst/>
          </a:prstGeom>
        </p:spPr>
      </p:pic>
      <p:pic>
        <p:nvPicPr>
          <p:cNvPr id="23" name="Picture 22" descr="dc-state-board-of-education-logo_original.png"/>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076408" y="5948798"/>
            <a:ext cx="767526" cy="772677"/>
          </a:xfrm>
          <a:prstGeom prst="rect">
            <a:avLst/>
          </a:prstGeom>
        </p:spPr>
      </p:pic>
      <p:sp>
        <p:nvSpPr>
          <p:cNvPr id="8" name="TextBox 7">
            <a:extLst>
              <a:ext uri="{FF2B5EF4-FFF2-40B4-BE49-F238E27FC236}">
                <a16:creationId xmlns:a16="http://schemas.microsoft.com/office/drawing/2014/main" id="{4B02A17E-8A2B-DA46-AB42-AB3FEB38C566}"/>
              </a:ext>
            </a:extLst>
          </p:cNvPr>
          <p:cNvSpPr txBox="1"/>
          <p:nvPr/>
        </p:nvSpPr>
        <p:spPr>
          <a:xfrm>
            <a:off x="3074573" y="4987209"/>
            <a:ext cx="5878927" cy="1077218"/>
          </a:xfrm>
          <a:prstGeom prst="rect">
            <a:avLst/>
          </a:prstGeom>
          <a:noFill/>
        </p:spPr>
        <p:txBody>
          <a:bodyPr wrap="square" rtlCol="0">
            <a:spAutoFit/>
          </a:bodyPr>
          <a:lstStyle/>
          <a:p>
            <a:pPr algn="ctr"/>
            <a:r>
              <a:rPr lang="en-US" sz="3200" b="1" dirty="0">
                <a:latin typeface="Avenir Light"/>
              </a:rPr>
              <a:t>Monthly Look:</a:t>
            </a:r>
          </a:p>
          <a:p>
            <a:pPr algn="ctr"/>
            <a:r>
              <a:rPr lang="en-US" sz="3200" b="1" dirty="0">
                <a:solidFill>
                  <a:srgbClr val="F36B2B"/>
                </a:solidFill>
                <a:latin typeface="Avenir Light"/>
              </a:rPr>
              <a:t>March</a:t>
            </a:r>
          </a:p>
        </p:txBody>
      </p:sp>
      <p:sp>
        <p:nvSpPr>
          <p:cNvPr id="2" name="Slide Number Placeholder 1">
            <a:extLst>
              <a:ext uri="{FF2B5EF4-FFF2-40B4-BE49-F238E27FC236}">
                <a16:creationId xmlns:a16="http://schemas.microsoft.com/office/drawing/2014/main" id="{EF4BE97F-BD01-264B-9FAA-F462652DAF8C}"/>
              </a:ext>
            </a:extLst>
          </p:cNvPr>
          <p:cNvSpPr>
            <a:spLocks noGrp="1"/>
          </p:cNvSpPr>
          <p:nvPr>
            <p:ph type="sldNum" sz="quarter" idx="12"/>
          </p:nvPr>
        </p:nvSpPr>
        <p:spPr/>
        <p:txBody>
          <a:bodyPr/>
          <a:lstStyle/>
          <a:p>
            <a:fld id="{5EF5F4EE-6541-124B-A595-F86701179FAA}" type="slidenum">
              <a:rPr lang="en-US" smtClean="0"/>
              <a:t>1</a:t>
            </a:fld>
            <a:endParaRPr lang="en-US"/>
          </a:p>
        </p:txBody>
      </p:sp>
      <p:grpSp>
        <p:nvGrpSpPr>
          <p:cNvPr id="33" name="Group 32">
            <a:extLst>
              <a:ext uri="{FF2B5EF4-FFF2-40B4-BE49-F238E27FC236}">
                <a16:creationId xmlns:a16="http://schemas.microsoft.com/office/drawing/2014/main" id="{7785820D-8B3C-D446-917F-6C9562184960}"/>
              </a:ext>
            </a:extLst>
          </p:cNvPr>
          <p:cNvGrpSpPr/>
          <p:nvPr/>
        </p:nvGrpSpPr>
        <p:grpSpPr>
          <a:xfrm>
            <a:off x="725794" y="6116882"/>
            <a:ext cx="9843440" cy="721076"/>
            <a:chOff x="593274" y="6116882"/>
            <a:chExt cx="9843440" cy="721076"/>
          </a:xfrm>
        </p:grpSpPr>
        <p:sp>
          <p:nvSpPr>
            <p:cNvPr id="13" name="TextBox 12">
              <a:extLst>
                <a:ext uri="{FF2B5EF4-FFF2-40B4-BE49-F238E27FC236}">
                  <a16:creationId xmlns:a16="http://schemas.microsoft.com/office/drawing/2014/main" id="{8FCFB6D2-F8A6-804D-B42B-28CEB6B52B44}"/>
                </a:ext>
              </a:extLst>
            </p:cNvPr>
            <p:cNvSpPr txBox="1"/>
            <p:nvPr/>
          </p:nvSpPr>
          <p:spPr>
            <a:xfrm>
              <a:off x="7732803" y="6346765"/>
              <a:ext cx="2703911" cy="338554"/>
            </a:xfrm>
            <a:prstGeom prst="rect">
              <a:avLst/>
            </a:prstGeom>
            <a:noFill/>
          </p:spPr>
          <p:txBody>
            <a:bodyPr wrap="square" rtlCol="0">
              <a:spAutoFit/>
            </a:bodyPr>
            <a:lstStyle/>
            <a:p>
              <a:pPr algn="ctr"/>
              <a:r>
                <a:rPr lang="en-US" sz="1600" b="1" dirty="0" err="1">
                  <a:solidFill>
                    <a:schemeClr val="accent2"/>
                  </a:solidFill>
                  <a:latin typeface="Chalkduster" panose="03050602040202020205" pitchFamily="66" charset="77"/>
                </a:rPr>
                <a:t>ombudsman@dc.gov</a:t>
              </a:r>
              <a:endParaRPr lang="en-US" sz="1600" b="1" dirty="0">
                <a:solidFill>
                  <a:schemeClr val="accent2"/>
                </a:solidFill>
                <a:latin typeface="Chalkduster" panose="03050602040202020205" pitchFamily="66" charset="77"/>
              </a:endParaRPr>
            </a:p>
          </p:txBody>
        </p:sp>
        <p:sp>
          <p:nvSpPr>
            <p:cNvPr id="16" name="TextBox 15">
              <a:extLst>
                <a:ext uri="{FF2B5EF4-FFF2-40B4-BE49-F238E27FC236}">
                  <a16:creationId xmlns:a16="http://schemas.microsoft.com/office/drawing/2014/main" id="{49C56958-9077-6C41-9BBE-24BEAC5CA8C6}"/>
                </a:ext>
              </a:extLst>
            </p:cNvPr>
            <p:cNvSpPr txBox="1"/>
            <p:nvPr/>
          </p:nvSpPr>
          <p:spPr>
            <a:xfrm>
              <a:off x="3197794" y="6346765"/>
              <a:ext cx="4135380" cy="338554"/>
            </a:xfrm>
            <a:prstGeom prst="rect">
              <a:avLst/>
            </a:prstGeom>
            <a:noFill/>
          </p:spPr>
          <p:txBody>
            <a:bodyPr wrap="square" rtlCol="0">
              <a:spAutoFit/>
            </a:bodyPr>
            <a:lstStyle/>
            <a:p>
              <a:pPr algn="ctr"/>
              <a:r>
                <a:rPr lang="en-US" sz="1600" b="1" dirty="0" err="1">
                  <a:solidFill>
                    <a:schemeClr val="accent2"/>
                  </a:solidFill>
                  <a:latin typeface="Chalkduster" panose="03050602040202020205" pitchFamily="66" charset="77"/>
                </a:rPr>
                <a:t>educationombudsman.dc.gov</a:t>
              </a:r>
              <a:endParaRPr lang="en-US" sz="1600" b="1" dirty="0">
                <a:solidFill>
                  <a:schemeClr val="accent2"/>
                </a:solidFill>
                <a:latin typeface="Chalkduster" panose="03050602040202020205" pitchFamily="66" charset="77"/>
              </a:endParaRPr>
            </a:p>
          </p:txBody>
        </p:sp>
        <p:sp>
          <p:nvSpPr>
            <p:cNvPr id="17" name="TextBox 16">
              <a:extLst>
                <a:ext uri="{FF2B5EF4-FFF2-40B4-BE49-F238E27FC236}">
                  <a16:creationId xmlns:a16="http://schemas.microsoft.com/office/drawing/2014/main" id="{BA9666B9-4D6D-C64D-BE8E-C69FC813DBD5}"/>
                </a:ext>
              </a:extLst>
            </p:cNvPr>
            <p:cNvSpPr txBox="1"/>
            <p:nvPr/>
          </p:nvSpPr>
          <p:spPr>
            <a:xfrm>
              <a:off x="1011345" y="6335136"/>
              <a:ext cx="1716525" cy="338554"/>
            </a:xfrm>
            <a:prstGeom prst="rect">
              <a:avLst/>
            </a:prstGeom>
            <a:noFill/>
          </p:spPr>
          <p:txBody>
            <a:bodyPr wrap="square" rtlCol="0">
              <a:spAutoFit/>
            </a:bodyPr>
            <a:lstStyle/>
            <a:p>
              <a:r>
                <a:rPr lang="en-US" sz="1600" b="1" dirty="0">
                  <a:solidFill>
                    <a:schemeClr val="accent2"/>
                  </a:solidFill>
                  <a:latin typeface="Chalkduster" panose="03050602040202020205" pitchFamily="66" charset="77"/>
                </a:rPr>
                <a:t>202.741.0886</a:t>
              </a:r>
            </a:p>
          </p:txBody>
        </p:sp>
        <p:pic>
          <p:nvPicPr>
            <p:cNvPr id="28" name="Picture 27">
              <a:extLst>
                <a:ext uri="{FF2B5EF4-FFF2-40B4-BE49-F238E27FC236}">
                  <a16:creationId xmlns:a16="http://schemas.microsoft.com/office/drawing/2014/main" id="{8BF40FFB-6E3F-B945-AAFD-7D6BD87398F9}"/>
                </a:ext>
              </a:extLst>
            </p:cNvPr>
            <p:cNvPicPr>
              <a:picLocks noChangeAspect="1"/>
            </p:cNvPicPr>
            <p:nvPr/>
          </p:nvPicPr>
          <p:blipFill>
            <a:blip r:embed="rId7"/>
            <a:stretch>
              <a:fillRect/>
            </a:stretch>
          </p:blipFill>
          <p:spPr>
            <a:xfrm rot="4034861">
              <a:off x="593274" y="6116882"/>
              <a:ext cx="641957" cy="641957"/>
            </a:xfrm>
            <a:prstGeom prst="rect">
              <a:avLst/>
            </a:prstGeom>
          </p:spPr>
        </p:pic>
        <p:pic>
          <p:nvPicPr>
            <p:cNvPr id="35" name="Picture 17" descr="website17 (1).png">
              <a:extLst>
                <a:ext uri="{FF2B5EF4-FFF2-40B4-BE49-F238E27FC236}">
                  <a16:creationId xmlns:a16="http://schemas.microsoft.com/office/drawing/2014/main" id="{81F7BCB6-9948-A74D-BA34-BF956323EF3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42053" y="6248400"/>
              <a:ext cx="553671" cy="52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5" descr="Email-icon.png">
              <a:extLst>
                <a:ext uri="{FF2B5EF4-FFF2-40B4-BE49-F238E27FC236}">
                  <a16:creationId xmlns:a16="http://schemas.microsoft.com/office/drawing/2014/main" id="{DA91EA60-C956-B344-A5F9-7AF5967E97C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34701" y="6170868"/>
              <a:ext cx="619775" cy="667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79579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F5F4EE-6541-124B-A595-F86701179FAA}" type="slidenum">
              <a:rPr lang="en-US" smtClean="0"/>
              <a:t>10</a:t>
            </a:fld>
            <a:endParaRPr lang="en-US"/>
          </a:p>
        </p:txBody>
      </p:sp>
      <p:sp>
        <p:nvSpPr>
          <p:cNvPr id="3" name="TextBox 2"/>
          <p:cNvSpPr txBox="1"/>
          <p:nvPr/>
        </p:nvSpPr>
        <p:spPr>
          <a:xfrm>
            <a:off x="670931" y="1802827"/>
            <a:ext cx="10682869" cy="4216539"/>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Avenir Light" panose="020B0402020203020204"/>
              </a:rPr>
              <a:t>Academic Progress</a:t>
            </a:r>
            <a:r>
              <a:rPr lang="en-US" sz="1600" dirty="0">
                <a:latin typeface="Avenir Light" panose="020B0402020203020204"/>
              </a:rPr>
              <a:t>: Issues preventing a student from accessing their education related to grades, credits, transcripts, and curriculum that impact learning or perception of learning.</a:t>
            </a:r>
          </a:p>
          <a:p>
            <a:pPr marL="285750" indent="-285750">
              <a:buFont typeface="Arial" panose="020B0604020202020204" pitchFamily="34" charset="0"/>
              <a:buChar char="•"/>
            </a:pPr>
            <a:r>
              <a:rPr lang="en-US" sz="1600" b="1" dirty="0">
                <a:latin typeface="Avenir Light" panose="020B0402020203020204"/>
              </a:rPr>
              <a:t>Access</a:t>
            </a:r>
            <a:r>
              <a:rPr lang="en-US" sz="1600" dirty="0">
                <a:latin typeface="Avenir Light" panose="020B0402020203020204"/>
              </a:rPr>
              <a:t>: Issues preventing a student from accessing their education unrelated to the curriculum, or due to procedural difficulties or gaps</a:t>
            </a:r>
          </a:p>
          <a:p>
            <a:pPr marL="285750" indent="-285750">
              <a:buFont typeface="Arial" panose="020B0604020202020204" pitchFamily="34" charset="0"/>
              <a:buChar char="•"/>
            </a:pPr>
            <a:r>
              <a:rPr lang="en-US" sz="1600" b="1" dirty="0">
                <a:latin typeface="Avenir Light" panose="020B0402020203020204"/>
              </a:rPr>
              <a:t>Communication</a:t>
            </a:r>
            <a:r>
              <a:rPr lang="en-US" sz="1600" dirty="0">
                <a:latin typeface="Avenir Light" panose="020B0402020203020204"/>
              </a:rPr>
              <a:t>: Issues preventing a student from accessing their education due to real or perceived breakdowns in productive communication.</a:t>
            </a:r>
          </a:p>
          <a:p>
            <a:pPr marL="285750" indent="-285750">
              <a:buFont typeface="Arial" panose="020B0604020202020204" pitchFamily="34" charset="0"/>
              <a:buChar char="•"/>
            </a:pPr>
            <a:r>
              <a:rPr lang="en-US" sz="1600" b="1" dirty="0">
                <a:latin typeface="Avenir Light" panose="020B0402020203020204"/>
              </a:rPr>
              <a:t>Special Education</a:t>
            </a:r>
            <a:r>
              <a:rPr lang="en-US" sz="1600" dirty="0">
                <a:latin typeface="Avenir Light" panose="020B0402020203020204"/>
              </a:rPr>
              <a:t>: Issues preventing a student from accessing their education due to a student’s diagnosed or suspected disability.</a:t>
            </a:r>
          </a:p>
          <a:p>
            <a:pPr marL="285750" indent="-285750">
              <a:buFont typeface="Arial" panose="020B0604020202020204" pitchFamily="34" charset="0"/>
              <a:buChar char="•"/>
            </a:pPr>
            <a:r>
              <a:rPr lang="en-US" sz="1600" b="1" dirty="0">
                <a:latin typeface="Avenir Light" panose="020B0402020203020204"/>
              </a:rPr>
              <a:t>School Environment</a:t>
            </a:r>
            <a:r>
              <a:rPr lang="en-US" sz="1600" dirty="0">
                <a:latin typeface="Avenir Light" panose="020B0402020203020204"/>
              </a:rPr>
              <a:t>: Issues preventing a student from accessing their education due to the safety, behavior, and environment issues, or actions of students or staff against the student that signal a need for intervention or support from the school. </a:t>
            </a:r>
          </a:p>
          <a:p>
            <a:pPr marL="285750" indent="-285750">
              <a:buFont typeface="Arial" panose="020B0604020202020204" pitchFamily="34" charset="0"/>
              <a:buChar char="•"/>
            </a:pPr>
            <a:r>
              <a:rPr lang="en-US" sz="1600" b="1" dirty="0">
                <a:latin typeface="Avenir Light" panose="020B0402020203020204"/>
              </a:rPr>
              <a:t>Bullying</a:t>
            </a:r>
            <a:r>
              <a:rPr lang="en-US" sz="1600" dirty="0">
                <a:latin typeface="Avenir Light" panose="020B0402020203020204"/>
              </a:rPr>
              <a:t>: School Environment issues in which a member of the school community is bullying a student. This includes the legal definition, a family member’s impressions, and sexual assault.</a:t>
            </a:r>
          </a:p>
          <a:p>
            <a:pPr marL="285750" indent="-285750">
              <a:buFont typeface="Arial" panose="020B0604020202020204" pitchFamily="34" charset="0"/>
              <a:buChar char="•"/>
            </a:pPr>
            <a:r>
              <a:rPr lang="en-US" sz="1600" b="1" dirty="0">
                <a:latin typeface="Avenir Light" panose="020B0402020203020204"/>
              </a:rPr>
              <a:t>Discipline</a:t>
            </a:r>
            <a:r>
              <a:rPr lang="en-US" sz="1600" dirty="0">
                <a:latin typeface="Avenir Light" panose="020B0402020203020204"/>
              </a:rPr>
              <a:t> - Expulsion/Suspension: Issues regarding a student who has been temporarily or permanently placed out of school due to a behavior or disciplinary infraction.</a:t>
            </a:r>
          </a:p>
          <a:p>
            <a:pPr marL="285750" indent="-285750">
              <a:buFont typeface="Arial" panose="020B0604020202020204" pitchFamily="34" charset="0"/>
              <a:buChar char="•"/>
            </a:pPr>
            <a:r>
              <a:rPr lang="en-US" sz="1600" b="1" dirty="0">
                <a:latin typeface="Avenir Light" panose="020B0402020203020204"/>
              </a:rPr>
              <a:t>Other</a:t>
            </a:r>
            <a:r>
              <a:rPr lang="en-US" sz="1600" dirty="0">
                <a:latin typeface="Avenir Light" panose="020B0402020203020204"/>
              </a:rPr>
              <a:t>: Issues preventing a student from accessing their education due to issues unrelated to any of the other issues.</a:t>
            </a:r>
          </a:p>
          <a:p>
            <a:pPr marL="171450" indent="-171450">
              <a:buFont typeface="Arial" panose="020B0604020202020204" pitchFamily="34" charset="0"/>
              <a:buChar char="•"/>
            </a:pPr>
            <a:endParaRPr lang="en-US" sz="1200" dirty="0"/>
          </a:p>
        </p:txBody>
      </p:sp>
      <p:sp>
        <p:nvSpPr>
          <p:cNvPr id="4" name="Title 1"/>
          <p:cNvSpPr txBox="1">
            <a:spLocks/>
          </p:cNvSpPr>
          <p:nvPr/>
        </p:nvSpPr>
        <p:spPr>
          <a:xfrm>
            <a:off x="838200" y="365126"/>
            <a:ext cx="10515600" cy="1013482"/>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Category Definitions</a:t>
            </a:r>
          </a:p>
          <a:p>
            <a:pPr algn="ctr"/>
            <a:r>
              <a:rPr lang="en-US" sz="2000" b="1" dirty="0">
                <a:solidFill>
                  <a:srgbClr val="7030A0"/>
                </a:solidFill>
                <a:latin typeface="Avenir Light" panose="020B0402020203020204"/>
              </a:rPr>
              <a:t>This is list provides definitions for the categories shown on the previous slide. </a:t>
            </a:r>
          </a:p>
        </p:txBody>
      </p:sp>
    </p:spTree>
    <p:extLst>
      <p:ext uri="{BB962C8B-B14F-4D97-AF65-F5344CB8AC3E}">
        <p14:creationId xmlns:p14="http://schemas.microsoft.com/office/powerpoint/2010/main" val="364877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06493-9341-4764-A3D4-E0AC79FFC6D1}"/>
              </a:ext>
            </a:extLst>
          </p:cNvPr>
          <p:cNvSpPr>
            <a:spLocks noGrp="1"/>
          </p:cNvSpPr>
          <p:nvPr>
            <p:ph type="sldNum" sz="quarter" idx="12"/>
          </p:nvPr>
        </p:nvSpPr>
        <p:spPr/>
        <p:txBody>
          <a:bodyPr/>
          <a:lstStyle/>
          <a:p>
            <a:fld id="{5EF5F4EE-6541-124B-A595-F86701179FAA}" type="slidenum">
              <a:rPr lang="en-US" smtClean="0"/>
              <a:t>11</a:t>
            </a:fld>
            <a:endParaRPr lang="en-US"/>
          </a:p>
        </p:txBody>
      </p:sp>
      <p:sp>
        <p:nvSpPr>
          <p:cNvPr id="6" name="Title 1">
            <a:extLst>
              <a:ext uri="{FF2B5EF4-FFF2-40B4-BE49-F238E27FC236}">
                <a16:creationId xmlns:a16="http://schemas.microsoft.com/office/drawing/2014/main" id="{C35F3219-1E07-4071-A373-5231F7CBE2F6}"/>
              </a:ext>
            </a:extLst>
          </p:cNvPr>
          <p:cNvSpPr txBox="1">
            <a:spLocks/>
          </p:cNvSpPr>
          <p:nvPr/>
        </p:nvSpPr>
        <p:spPr>
          <a:xfrm>
            <a:off x="2017644" y="285612"/>
            <a:ext cx="7855226" cy="1046959"/>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Special Education Services</a:t>
            </a:r>
          </a:p>
          <a:p>
            <a:pPr algn="ctr"/>
            <a:r>
              <a:rPr lang="en-US" sz="2000" b="1" dirty="0">
                <a:solidFill>
                  <a:srgbClr val="7030A0"/>
                </a:solidFill>
                <a:latin typeface="Avenir Light" panose="020B0402020203020204"/>
              </a:rPr>
              <a:t>Cases involving a student receiving special education services.</a:t>
            </a:r>
          </a:p>
        </p:txBody>
      </p:sp>
      <p:graphicFrame>
        <p:nvGraphicFramePr>
          <p:cNvPr id="9" name="Chart 8">
            <a:extLst>
              <a:ext uri="{FF2B5EF4-FFF2-40B4-BE49-F238E27FC236}">
                <a16:creationId xmlns:a16="http://schemas.microsoft.com/office/drawing/2014/main" id="{C2D5A7AC-FE14-4A99-9FF0-C5EC1495EDEF}"/>
              </a:ext>
            </a:extLst>
          </p:cNvPr>
          <p:cNvGraphicFramePr>
            <a:graphicFrameLocks/>
          </p:cNvGraphicFramePr>
          <p:nvPr>
            <p:extLst>
              <p:ext uri="{D42A27DB-BD31-4B8C-83A1-F6EECF244321}">
                <p14:modId xmlns:p14="http://schemas.microsoft.com/office/powerpoint/2010/main" val="169610793"/>
              </p:ext>
            </p:extLst>
          </p:nvPr>
        </p:nvGraphicFramePr>
        <p:xfrm>
          <a:off x="-892600" y="817226"/>
          <a:ext cx="10356573" cy="45881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5AFE7E1-7C9B-473D-8F38-79D1AF49F224}"/>
              </a:ext>
            </a:extLst>
          </p:cNvPr>
          <p:cNvSpPr txBox="1"/>
          <p:nvPr/>
        </p:nvSpPr>
        <p:spPr>
          <a:xfrm>
            <a:off x="2728027" y="5507746"/>
            <a:ext cx="7522767" cy="1015663"/>
          </a:xfrm>
          <a:prstGeom prst="rect">
            <a:avLst/>
          </a:prstGeom>
          <a:noFill/>
          <a:ln w="57150">
            <a:solidFill>
              <a:schemeClr val="tx1"/>
            </a:solidFill>
          </a:ln>
        </p:spPr>
        <p:txBody>
          <a:bodyPr wrap="square" rtlCol="0">
            <a:spAutoFit/>
          </a:bodyPr>
          <a:lstStyle/>
          <a:p>
            <a:r>
              <a:rPr lang="en-US" sz="2000" dirty="0">
                <a:latin typeface="Avenir Light" panose="020B0402020203020204"/>
              </a:rPr>
              <a:t>These cases include cases that do not have special education as a central issue. These charts shows that students who receive special education services experience a wide range of issues. </a:t>
            </a:r>
          </a:p>
        </p:txBody>
      </p:sp>
      <p:sp>
        <p:nvSpPr>
          <p:cNvPr id="11" name="TextBox 10">
            <a:extLst>
              <a:ext uri="{FF2B5EF4-FFF2-40B4-BE49-F238E27FC236}">
                <a16:creationId xmlns:a16="http://schemas.microsoft.com/office/drawing/2014/main" id="{D8DFE856-0938-46FA-9C38-BE700139B3EC}"/>
              </a:ext>
            </a:extLst>
          </p:cNvPr>
          <p:cNvSpPr txBox="1"/>
          <p:nvPr/>
        </p:nvSpPr>
        <p:spPr>
          <a:xfrm>
            <a:off x="75217" y="6488668"/>
            <a:ext cx="52207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Monthly View</a:t>
            </a:r>
            <a:r>
              <a:rPr lang="en-US" dirty="0">
                <a:solidFill>
                  <a:schemeClr val="bg1">
                    <a:lumMod val="50000"/>
                  </a:schemeClr>
                </a:solidFill>
                <a:latin typeface="Chalkduster"/>
              </a:rPr>
              <a:t>: March 2019 </a:t>
            </a:r>
            <a:endParaRPr lang="en-US" dirty="0">
              <a:solidFill>
                <a:prstClr val="black"/>
              </a:solidFill>
            </a:endParaRPr>
          </a:p>
        </p:txBody>
      </p:sp>
      <p:sp>
        <p:nvSpPr>
          <p:cNvPr id="10" name="Title 1">
            <a:extLst>
              <a:ext uri="{FF2B5EF4-FFF2-40B4-BE49-F238E27FC236}">
                <a16:creationId xmlns:a16="http://schemas.microsoft.com/office/drawing/2014/main" id="{EA628636-6C1F-41CA-BD90-1342ED724199}"/>
              </a:ext>
            </a:extLst>
          </p:cNvPr>
          <p:cNvSpPr txBox="1">
            <a:spLocks/>
          </p:cNvSpPr>
          <p:nvPr/>
        </p:nvSpPr>
        <p:spPr>
          <a:xfrm>
            <a:off x="5103549" y="1539549"/>
            <a:ext cx="2300141" cy="2566097"/>
          </a:xfrm>
          <a:prstGeom prst="rect">
            <a:avLst/>
          </a:prstGeom>
          <a:noFill/>
          <a:ln w="57150" cap="flat" cmpd="sng" algn="ctr">
            <a:solidFill>
              <a:schemeClr val="tx1"/>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6600" b="1" dirty="0">
                <a:solidFill>
                  <a:srgbClr val="7030A0"/>
                </a:solidFill>
                <a:latin typeface="Avenir Light" panose="020B0402020203020204"/>
              </a:rPr>
              <a:t>45%</a:t>
            </a:r>
          </a:p>
          <a:p>
            <a:pPr algn="ctr"/>
            <a:r>
              <a:rPr lang="en-US" sz="2000" dirty="0">
                <a:solidFill>
                  <a:schemeClr val="tx1"/>
                </a:solidFill>
                <a:latin typeface="Avenir Light" panose="020B0402020203020204"/>
              </a:rPr>
              <a:t>of the cases this month involve a student who receives special education services. </a:t>
            </a:r>
          </a:p>
        </p:txBody>
      </p:sp>
      <p:graphicFrame>
        <p:nvGraphicFramePr>
          <p:cNvPr id="8" name="Chart 7">
            <a:extLst>
              <a:ext uri="{FF2B5EF4-FFF2-40B4-BE49-F238E27FC236}">
                <a16:creationId xmlns:a16="http://schemas.microsoft.com/office/drawing/2014/main" id="{2E631605-E00A-4773-84DB-F824207C3713}"/>
              </a:ext>
            </a:extLst>
          </p:cNvPr>
          <p:cNvGraphicFramePr>
            <a:graphicFrameLocks/>
          </p:cNvGraphicFramePr>
          <p:nvPr>
            <p:extLst>
              <p:ext uri="{D42A27DB-BD31-4B8C-83A1-F6EECF244321}">
                <p14:modId xmlns:p14="http://schemas.microsoft.com/office/powerpoint/2010/main" val="3139662799"/>
              </p:ext>
            </p:extLst>
          </p:nvPr>
        </p:nvGraphicFramePr>
        <p:xfrm>
          <a:off x="7496855" y="559208"/>
          <a:ext cx="4691078" cy="551577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9E37866-9DB9-486E-80B3-7E325592B067}"/>
              </a:ext>
            </a:extLst>
          </p:cNvPr>
          <p:cNvSpPr txBox="1"/>
          <p:nvPr/>
        </p:nvSpPr>
        <p:spPr>
          <a:xfrm>
            <a:off x="1440001" y="1284839"/>
            <a:ext cx="2576052" cy="523220"/>
          </a:xfrm>
          <a:prstGeom prst="rect">
            <a:avLst/>
          </a:prstGeom>
          <a:noFill/>
        </p:spPr>
        <p:txBody>
          <a:bodyPr wrap="square" rtlCol="0">
            <a:spAutoFit/>
          </a:bodyPr>
          <a:lstStyle/>
          <a:p>
            <a:r>
              <a:rPr lang="en-US" sz="2800" dirty="0">
                <a:latin typeface="Avenir Light" panose="020B0402020203020204"/>
              </a:rPr>
              <a:t>Type of Service </a:t>
            </a:r>
          </a:p>
        </p:txBody>
      </p:sp>
      <p:sp>
        <p:nvSpPr>
          <p:cNvPr id="12" name="TextBox 11">
            <a:extLst>
              <a:ext uri="{FF2B5EF4-FFF2-40B4-BE49-F238E27FC236}">
                <a16:creationId xmlns:a16="http://schemas.microsoft.com/office/drawing/2014/main" id="{D91118EF-A56B-4CB1-8763-BB8A3B77B026}"/>
              </a:ext>
            </a:extLst>
          </p:cNvPr>
          <p:cNvSpPr txBox="1"/>
          <p:nvPr/>
        </p:nvSpPr>
        <p:spPr>
          <a:xfrm>
            <a:off x="8491186" y="1350254"/>
            <a:ext cx="2743200" cy="523220"/>
          </a:xfrm>
          <a:prstGeom prst="rect">
            <a:avLst/>
          </a:prstGeom>
          <a:noFill/>
        </p:spPr>
        <p:txBody>
          <a:bodyPr wrap="square" rtlCol="0">
            <a:spAutoFit/>
          </a:bodyPr>
          <a:lstStyle/>
          <a:p>
            <a:r>
              <a:rPr lang="en-US" sz="2800" dirty="0">
                <a:latin typeface="Avenir Light" panose="020B0402020203020204"/>
              </a:rPr>
              <a:t>Category of Case </a:t>
            </a:r>
          </a:p>
        </p:txBody>
      </p:sp>
    </p:spTree>
    <p:extLst>
      <p:ext uri="{BB962C8B-B14F-4D97-AF65-F5344CB8AC3E}">
        <p14:creationId xmlns:p14="http://schemas.microsoft.com/office/powerpoint/2010/main" val="265950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F5F4EE-6541-124B-A595-F86701179FAA}" type="slidenum">
              <a:rPr lang="en-US" smtClean="0"/>
              <a:t>12</a:t>
            </a:fld>
            <a:endParaRPr lang="en-US"/>
          </a:p>
        </p:txBody>
      </p:sp>
      <p:sp>
        <p:nvSpPr>
          <p:cNvPr id="6" name="Title 1"/>
          <p:cNvSpPr txBox="1">
            <a:spLocks/>
          </p:cNvSpPr>
          <p:nvPr/>
        </p:nvSpPr>
        <p:spPr>
          <a:xfrm>
            <a:off x="838200" y="365126"/>
            <a:ext cx="10515600" cy="1013482"/>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Ward</a:t>
            </a:r>
          </a:p>
          <a:p>
            <a:pPr algn="ctr"/>
            <a:r>
              <a:rPr lang="en-US" sz="2000" b="1" dirty="0">
                <a:solidFill>
                  <a:srgbClr val="7030A0"/>
                </a:solidFill>
                <a:latin typeface="Avenir Light" panose="020B0402020203020204"/>
              </a:rPr>
              <a:t>This chart represents all cases collected this month.</a:t>
            </a:r>
          </a:p>
        </p:txBody>
      </p:sp>
      <p:sp>
        <p:nvSpPr>
          <p:cNvPr id="9" name="TextBox 8">
            <a:extLst>
              <a:ext uri="{FF2B5EF4-FFF2-40B4-BE49-F238E27FC236}">
                <a16:creationId xmlns:a16="http://schemas.microsoft.com/office/drawing/2014/main" id="{E82D00AA-6F47-42A9-92A0-8B3E08C3B109}"/>
              </a:ext>
            </a:extLst>
          </p:cNvPr>
          <p:cNvSpPr txBox="1"/>
          <p:nvPr/>
        </p:nvSpPr>
        <p:spPr>
          <a:xfrm>
            <a:off x="75217" y="6488668"/>
            <a:ext cx="52207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Monthly View</a:t>
            </a:r>
            <a:r>
              <a:rPr lang="en-US" dirty="0">
                <a:solidFill>
                  <a:schemeClr val="bg1">
                    <a:lumMod val="50000"/>
                  </a:schemeClr>
                </a:solidFill>
                <a:latin typeface="Chalkduster"/>
              </a:rPr>
              <a:t>: March 2019 </a:t>
            </a:r>
            <a:endParaRPr lang="en-US" dirty="0">
              <a:solidFill>
                <a:prstClr val="black"/>
              </a:solidFill>
            </a:endParaRPr>
          </a:p>
        </p:txBody>
      </p:sp>
      <p:graphicFrame>
        <p:nvGraphicFramePr>
          <p:cNvPr id="11" name="Chart 10">
            <a:extLst>
              <a:ext uri="{FF2B5EF4-FFF2-40B4-BE49-F238E27FC236}">
                <a16:creationId xmlns:a16="http://schemas.microsoft.com/office/drawing/2014/main" id="{0A995C8B-8FE5-41EF-8BC6-614790452158}"/>
              </a:ext>
            </a:extLst>
          </p:cNvPr>
          <p:cNvGraphicFramePr>
            <a:graphicFrameLocks/>
          </p:cNvGraphicFramePr>
          <p:nvPr>
            <p:extLst>
              <p:ext uri="{D42A27DB-BD31-4B8C-83A1-F6EECF244321}">
                <p14:modId xmlns:p14="http://schemas.microsoft.com/office/powerpoint/2010/main" val="3236764467"/>
              </p:ext>
            </p:extLst>
          </p:nvPr>
        </p:nvGraphicFramePr>
        <p:xfrm>
          <a:off x="1781667" y="1615711"/>
          <a:ext cx="9546992" cy="463585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5226F1F3-98FC-4156-8CBE-A5555229EB04}"/>
              </a:ext>
            </a:extLst>
          </p:cNvPr>
          <p:cNvSpPr txBox="1"/>
          <p:nvPr/>
        </p:nvSpPr>
        <p:spPr>
          <a:xfrm>
            <a:off x="137561" y="1559155"/>
            <a:ext cx="4905493" cy="2308324"/>
          </a:xfrm>
          <a:prstGeom prst="rect">
            <a:avLst/>
          </a:prstGeom>
          <a:noFill/>
        </p:spPr>
        <p:txBody>
          <a:bodyPr wrap="square" rtlCol="0">
            <a:spAutoFit/>
          </a:bodyPr>
          <a:lstStyle/>
          <a:p>
            <a:r>
              <a:rPr lang="en-US" dirty="0">
                <a:latin typeface="Avenir Light" panose="020B0402020203020204"/>
              </a:rPr>
              <a:t>This chart takes the calls we get from students in each ward and separates that data by whether those students attend a school located within their ward of residence.   </a:t>
            </a:r>
          </a:p>
          <a:p>
            <a:endParaRPr lang="en-US" dirty="0">
              <a:latin typeface="Avenir Light" panose="020B0402020203020204"/>
            </a:endParaRPr>
          </a:p>
          <a:p>
            <a:r>
              <a:rPr lang="en-US" dirty="0">
                <a:latin typeface="Avenir Light" panose="020B0402020203020204"/>
              </a:rPr>
              <a:t>For example, we opened 20 cases involving students who live in Ward 7.  Only 7 of those cases involved schools also located in Ward 7. </a:t>
            </a:r>
          </a:p>
        </p:txBody>
      </p:sp>
    </p:spTree>
    <p:extLst>
      <p:ext uri="{BB962C8B-B14F-4D97-AF65-F5344CB8AC3E}">
        <p14:creationId xmlns:p14="http://schemas.microsoft.com/office/powerpoint/2010/main" val="80431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FAB16F-52D8-41A0-B33A-0B1853776318}"/>
              </a:ext>
            </a:extLst>
          </p:cNvPr>
          <p:cNvSpPr>
            <a:spLocks noGrp="1"/>
          </p:cNvSpPr>
          <p:nvPr>
            <p:ph type="sldNum" sz="quarter" idx="12"/>
          </p:nvPr>
        </p:nvSpPr>
        <p:spPr>
          <a:xfrm>
            <a:off x="8610600" y="6356350"/>
            <a:ext cx="2743200" cy="365125"/>
          </a:xfrm>
        </p:spPr>
        <p:txBody>
          <a:bodyPr>
            <a:normAutofit/>
          </a:bodyPr>
          <a:lstStyle/>
          <a:p>
            <a:pPr>
              <a:spcAft>
                <a:spcPts val="600"/>
              </a:spcAft>
            </a:pPr>
            <a:fld id="{5EF5F4EE-6541-124B-A595-F86701179FAA}" type="slidenum">
              <a:rPr lang="en-US" smtClean="0"/>
              <a:pPr>
                <a:spcAft>
                  <a:spcPts val="600"/>
                </a:spcAft>
              </a:pPr>
              <a:t>13</a:t>
            </a:fld>
            <a:endParaRPr lang="en-US"/>
          </a:p>
        </p:txBody>
      </p:sp>
      <p:graphicFrame>
        <p:nvGraphicFramePr>
          <p:cNvPr id="16" name="Chart 15">
            <a:extLst>
              <a:ext uri="{FF2B5EF4-FFF2-40B4-BE49-F238E27FC236}">
                <a16:creationId xmlns:a16="http://schemas.microsoft.com/office/drawing/2014/main" id="{3B29E2C9-94CF-4D97-851C-043347FAD541}"/>
              </a:ext>
            </a:extLst>
          </p:cNvPr>
          <p:cNvGraphicFramePr>
            <a:graphicFrameLocks/>
          </p:cNvGraphicFramePr>
          <p:nvPr>
            <p:extLst>
              <p:ext uri="{D42A27DB-BD31-4B8C-83A1-F6EECF244321}">
                <p14:modId xmlns:p14="http://schemas.microsoft.com/office/powerpoint/2010/main" val="4132306525"/>
              </p:ext>
            </p:extLst>
          </p:nvPr>
        </p:nvGraphicFramePr>
        <p:xfrm>
          <a:off x="243839" y="1027946"/>
          <a:ext cx="11381047" cy="5645388"/>
        </p:xfrm>
        <a:graphic>
          <a:graphicData uri="http://schemas.openxmlformats.org/drawingml/2006/chart">
            <c:chart xmlns:c="http://schemas.openxmlformats.org/drawingml/2006/chart" xmlns:r="http://schemas.openxmlformats.org/officeDocument/2006/relationships" r:id="rId2"/>
          </a:graphicData>
        </a:graphic>
      </p:graphicFrame>
      <p:sp>
        <p:nvSpPr>
          <p:cNvPr id="20" name="Title 1">
            <a:extLst>
              <a:ext uri="{FF2B5EF4-FFF2-40B4-BE49-F238E27FC236}">
                <a16:creationId xmlns:a16="http://schemas.microsoft.com/office/drawing/2014/main" id="{1312F971-BA71-453A-BF59-EAE725092FDB}"/>
              </a:ext>
            </a:extLst>
          </p:cNvPr>
          <p:cNvSpPr txBox="1">
            <a:spLocks/>
          </p:cNvSpPr>
          <p:nvPr/>
        </p:nvSpPr>
        <p:spPr>
          <a:xfrm>
            <a:off x="838200" y="365126"/>
            <a:ext cx="10515600" cy="1013482"/>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Ward </a:t>
            </a:r>
          </a:p>
          <a:p>
            <a:pPr algn="ctr"/>
            <a:r>
              <a:rPr lang="en-US" sz="2000" b="1" dirty="0">
                <a:solidFill>
                  <a:srgbClr val="7030A0"/>
                </a:solidFill>
                <a:latin typeface="Avenir Light" panose="020B0402020203020204"/>
              </a:rPr>
              <a:t>This chart represents all cases collected this month.</a:t>
            </a:r>
          </a:p>
        </p:txBody>
      </p:sp>
      <p:sp>
        <p:nvSpPr>
          <p:cNvPr id="6" name="TextBox 5">
            <a:extLst>
              <a:ext uri="{FF2B5EF4-FFF2-40B4-BE49-F238E27FC236}">
                <a16:creationId xmlns:a16="http://schemas.microsoft.com/office/drawing/2014/main" id="{F0D8C429-83F1-4F5C-8A45-070694D41675}"/>
              </a:ext>
            </a:extLst>
          </p:cNvPr>
          <p:cNvSpPr txBox="1"/>
          <p:nvPr/>
        </p:nvSpPr>
        <p:spPr>
          <a:xfrm>
            <a:off x="567113" y="1570182"/>
            <a:ext cx="3749963" cy="2062103"/>
          </a:xfrm>
          <a:prstGeom prst="rect">
            <a:avLst/>
          </a:prstGeom>
          <a:noFill/>
        </p:spPr>
        <p:txBody>
          <a:bodyPr wrap="square" rtlCol="0">
            <a:spAutoFit/>
          </a:bodyPr>
          <a:lstStyle/>
          <a:p>
            <a:r>
              <a:rPr lang="en-US" sz="1600" dirty="0">
                <a:latin typeface="Avenir Light" panose="020B0402020203020204"/>
              </a:rPr>
              <a:t>This chart takes the cases we opened involving schools in each ward and dissects that data by the school type for each caller. </a:t>
            </a:r>
          </a:p>
          <a:p>
            <a:endParaRPr lang="en-US" sz="1600" dirty="0">
              <a:latin typeface="Avenir Light" panose="020B0402020203020204"/>
            </a:endParaRPr>
          </a:p>
          <a:p>
            <a:r>
              <a:rPr lang="en-US" sz="1600" dirty="0">
                <a:latin typeface="Avenir Light" panose="020B0402020203020204"/>
              </a:rPr>
              <a:t>For example, of the 10 cases we received that involved a school in Ward 7, only 3 of those calls involved in boundary students at that Ward 7 school. </a:t>
            </a:r>
          </a:p>
        </p:txBody>
      </p:sp>
      <p:sp>
        <p:nvSpPr>
          <p:cNvPr id="7" name="TextBox 6">
            <a:extLst>
              <a:ext uri="{FF2B5EF4-FFF2-40B4-BE49-F238E27FC236}">
                <a16:creationId xmlns:a16="http://schemas.microsoft.com/office/drawing/2014/main" id="{3527104F-D6C2-4BDA-B798-B96E5EE740F3}"/>
              </a:ext>
            </a:extLst>
          </p:cNvPr>
          <p:cNvSpPr txBox="1"/>
          <p:nvPr/>
        </p:nvSpPr>
        <p:spPr>
          <a:xfrm>
            <a:off x="75217" y="6488668"/>
            <a:ext cx="52207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Monthly View</a:t>
            </a:r>
            <a:r>
              <a:rPr lang="en-US" dirty="0">
                <a:solidFill>
                  <a:schemeClr val="bg1">
                    <a:lumMod val="50000"/>
                  </a:schemeClr>
                </a:solidFill>
                <a:latin typeface="Chalkduster"/>
              </a:rPr>
              <a:t>: March 2019 </a:t>
            </a:r>
            <a:endParaRPr lang="en-US" dirty="0">
              <a:solidFill>
                <a:prstClr val="black"/>
              </a:solidFill>
            </a:endParaRPr>
          </a:p>
        </p:txBody>
      </p:sp>
    </p:spTree>
    <p:extLst>
      <p:ext uri="{BB962C8B-B14F-4D97-AF65-F5344CB8AC3E}">
        <p14:creationId xmlns:p14="http://schemas.microsoft.com/office/powerpoint/2010/main" val="277299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EF5F4EE-6541-124B-A595-F86701179FAA}" type="slidenum">
              <a:rPr lang="en-US" smtClean="0"/>
              <a:t>14</a:t>
            </a:fld>
            <a:endParaRPr lang="en-US"/>
          </a:p>
        </p:txBody>
      </p:sp>
      <p:graphicFrame>
        <p:nvGraphicFramePr>
          <p:cNvPr id="4" name="Chart 3"/>
          <p:cNvGraphicFramePr>
            <a:graphicFrameLocks/>
          </p:cNvGraphicFramePr>
          <p:nvPr>
            <p:extLst/>
          </p:nvPr>
        </p:nvGraphicFramePr>
        <p:xfrm>
          <a:off x="75217" y="1619502"/>
          <a:ext cx="6359037" cy="4343522"/>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txBox="1">
            <a:spLocks/>
          </p:cNvSpPr>
          <p:nvPr/>
        </p:nvSpPr>
        <p:spPr>
          <a:xfrm>
            <a:off x="1621410" y="167268"/>
            <a:ext cx="9144000" cy="1211340"/>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School Type</a:t>
            </a:r>
          </a:p>
          <a:p>
            <a:pPr algn="ctr"/>
            <a:r>
              <a:rPr lang="en-US" sz="2000" b="1" dirty="0">
                <a:solidFill>
                  <a:srgbClr val="7030A0"/>
                </a:solidFill>
                <a:latin typeface="Avenir Light" panose="020B0402020203020204"/>
              </a:rPr>
              <a:t>This chart represents all cases collected </a:t>
            </a:r>
            <a:r>
              <a:rPr lang="en-US" sz="2000" b="1">
                <a:solidFill>
                  <a:srgbClr val="7030A0"/>
                </a:solidFill>
                <a:latin typeface="Avenir Light" panose="020B0402020203020204"/>
              </a:rPr>
              <a:t>this month.</a:t>
            </a:r>
            <a:endParaRPr lang="en-US" sz="2000" b="1" dirty="0">
              <a:solidFill>
                <a:srgbClr val="7030A0"/>
              </a:solidFill>
              <a:latin typeface="Avenir Light" panose="020B0402020203020204"/>
            </a:endParaRPr>
          </a:p>
        </p:txBody>
      </p:sp>
      <p:graphicFrame>
        <p:nvGraphicFramePr>
          <p:cNvPr id="14" name="Chart 13">
            <a:extLst>
              <a:ext uri="{FF2B5EF4-FFF2-40B4-BE49-F238E27FC236}">
                <a16:creationId xmlns:a16="http://schemas.microsoft.com/office/drawing/2014/main" id="{AEE016F8-83A5-4C2A-A54A-7D7D65AFC897}"/>
              </a:ext>
            </a:extLst>
          </p:cNvPr>
          <p:cNvGraphicFramePr>
            <a:graphicFrameLocks/>
          </p:cNvGraphicFramePr>
          <p:nvPr>
            <p:extLst>
              <p:ext uri="{D42A27DB-BD31-4B8C-83A1-F6EECF244321}">
                <p14:modId xmlns:p14="http://schemas.microsoft.com/office/powerpoint/2010/main" val="2262328611"/>
              </p:ext>
            </p:extLst>
          </p:nvPr>
        </p:nvGraphicFramePr>
        <p:xfrm>
          <a:off x="2043999" y="772938"/>
          <a:ext cx="9704109" cy="60850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C9DB82A-7532-4791-9537-AAA1497E33D3}"/>
              </a:ext>
            </a:extLst>
          </p:cNvPr>
          <p:cNvSpPr txBox="1"/>
          <p:nvPr/>
        </p:nvSpPr>
        <p:spPr>
          <a:xfrm>
            <a:off x="75217" y="6488668"/>
            <a:ext cx="52207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Monthly View</a:t>
            </a:r>
            <a:r>
              <a:rPr lang="en-US" dirty="0">
                <a:solidFill>
                  <a:schemeClr val="bg1">
                    <a:lumMod val="50000"/>
                  </a:schemeClr>
                </a:solidFill>
                <a:latin typeface="Chalkduster"/>
              </a:rPr>
              <a:t>: March 2019 </a:t>
            </a:r>
            <a:endParaRPr lang="en-US" dirty="0">
              <a:solidFill>
                <a:prstClr val="black"/>
              </a:solidFill>
            </a:endParaRPr>
          </a:p>
        </p:txBody>
      </p:sp>
    </p:spTree>
    <p:extLst>
      <p:ext uri="{BB962C8B-B14F-4D97-AF65-F5344CB8AC3E}">
        <p14:creationId xmlns:p14="http://schemas.microsoft.com/office/powerpoint/2010/main" val="126288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F5F4EE-6541-124B-A595-F86701179FAA}" type="slidenum">
              <a:rPr lang="en-US" smtClean="0"/>
              <a:t>15</a:t>
            </a:fld>
            <a:endParaRPr lang="en-US"/>
          </a:p>
        </p:txBody>
      </p:sp>
      <p:sp>
        <p:nvSpPr>
          <p:cNvPr id="6" name="Title 1"/>
          <p:cNvSpPr txBox="1">
            <a:spLocks/>
          </p:cNvSpPr>
          <p:nvPr/>
        </p:nvSpPr>
        <p:spPr>
          <a:xfrm>
            <a:off x="838200" y="365126"/>
            <a:ext cx="10515600" cy="1013482"/>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Student Race</a:t>
            </a:r>
          </a:p>
          <a:p>
            <a:pPr algn="ctr"/>
            <a:r>
              <a:rPr lang="en-US" sz="2000" b="1" dirty="0">
                <a:solidFill>
                  <a:srgbClr val="7030A0"/>
                </a:solidFill>
                <a:latin typeface="Avenir Light" panose="020B0402020203020204"/>
              </a:rPr>
              <a:t>This chart represents all cases collected this month.</a:t>
            </a:r>
          </a:p>
        </p:txBody>
      </p:sp>
      <p:graphicFrame>
        <p:nvGraphicFramePr>
          <p:cNvPr id="11" name="Chart 10">
            <a:extLst>
              <a:ext uri="{FF2B5EF4-FFF2-40B4-BE49-F238E27FC236}">
                <a16:creationId xmlns:a16="http://schemas.microsoft.com/office/drawing/2014/main" id="{2D14B131-B59F-4339-B0DF-7A990EBEED3E}"/>
              </a:ext>
            </a:extLst>
          </p:cNvPr>
          <p:cNvGraphicFramePr>
            <a:graphicFrameLocks/>
          </p:cNvGraphicFramePr>
          <p:nvPr>
            <p:extLst>
              <p:ext uri="{D42A27DB-BD31-4B8C-83A1-F6EECF244321}">
                <p14:modId xmlns:p14="http://schemas.microsoft.com/office/powerpoint/2010/main" val="4105116244"/>
              </p:ext>
            </p:extLst>
          </p:nvPr>
        </p:nvGraphicFramePr>
        <p:xfrm>
          <a:off x="-533189" y="1995866"/>
          <a:ext cx="7584230" cy="434467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
            <a:extLst>
              <a:ext uri="{FF2B5EF4-FFF2-40B4-BE49-F238E27FC236}">
                <a16:creationId xmlns:a16="http://schemas.microsoft.com/office/drawing/2014/main" id="{295CA4DD-2588-4FF5-B980-56B154FCCE29}"/>
              </a:ext>
            </a:extLst>
          </p:cNvPr>
          <p:cNvSpPr txBox="1"/>
          <p:nvPr/>
        </p:nvSpPr>
        <p:spPr>
          <a:xfrm>
            <a:off x="6979920" y="1379130"/>
            <a:ext cx="5110270" cy="771638"/>
          </a:xfrm>
          <a:prstGeom prst="rect">
            <a:avLst/>
          </a:prstGeom>
          <a:ln w="571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dirty="0">
              <a:solidFill>
                <a:srgbClr val="7030A0"/>
              </a:solidFill>
              <a:latin typeface="Avenir Light" panose="020B0402020203020204"/>
            </a:endParaRPr>
          </a:p>
          <a:p>
            <a:r>
              <a:rPr lang="en-US" sz="2400" dirty="0">
                <a:latin typeface="Avenir Light" panose="020B0402020203020204"/>
              </a:rPr>
              <a:t>Overall DC Student Population According to Education Forward DC</a:t>
            </a:r>
          </a:p>
        </p:txBody>
      </p:sp>
      <p:graphicFrame>
        <p:nvGraphicFramePr>
          <p:cNvPr id="9" name="Chart 8">
            <a:extLst>
              <a:ext uri="{FF2B5EF4-FFF2-40B4-BE49-F238E27FC236}">
                <a16:creationId xmlns:a16="http://schemas.microsoft.com/office/drawing/2014/main" id="{3EA9BFB0-2529-4948-8872-6E5701B95A6F}"/>
              </a:ext>
            </a:extLst>
          </p:cNvPr>
          <p:cNvGraphicFramePr>
            <a:graphicFrameLocks/>
          </p:cNvGraphicFramePr>
          <p:nvPr>
            <p:extLst>
              <p:ext uri="{D42A27DB-BD31-4B8C-83A1-F6EECF244321}">
                <p14:modId xmlns:p14="http://schemas.microsoft.com/office/powerpoint/2010/main" val="2810832580"/>
              </p:ext>
            </p:extLst>
          </p:nvPr>
        </p:nvGraphicFramePr>
        <p:xfrm>
          <a:off x="5257800" y="2148204"/>
          <a:ext cx="7233920" cy="434467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952BEFF0-AAD1-4828-A3DB-F6E33AAFFB9B}"/>
              </a:ext>
            </a:extLst>
          </p:cNvPr>
          <p:cNvSpPr txBox="1"/>
          <p:nvPr/>
        </p:nvSpPr>
        <p:spPr>
          <a:xfrm>
            <a:off x="1539241" y="1627215"/>
            <a:ext cx="1874520" cy="771638"/>
          </a:xfrm>
          <a:prstGeom prst="rect">
            <a:avLst/>
          </a:prstGeom>
          <a:ln w="571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dirty="0">
              <a:solidFill>
                <a:srgbClr val="7030A0"/>
              </a:solidFill>
              <a:latin typeface="Avenir Light" panose="020B0402020203020204"/>
            </a:endParaRPr>
          </a:p>
          <a:p>
            <a:r>
              <a:rPr lang="en-US" sz="2400" dirty="0">
                <a:latin typeface="Avenir Light" panose="020B0402020203020204"/>
              </a:rPr>
              <a:t>Our Cases</a:t>
            </a:r>
          </a:p>
        </p:txBody>
      </p:sp>
      <p:sp>
        <p:nvSpPr>
          <p:cNvPr id="14" name="TextBox 13">
            <a:extLst>
              <a:ext uri="{FF2B5EF4-FFF2-40B4-BE49-F238E27FC236}">
                <a16:creationId xmlns:a16="http://schemas.microsoft.com/office/drawing/2014/main" id="{52109192-C8C1-42A3-87E3-23FD5F6521F8}"/>
              </a:ext>
            </a:extLst>
          </p:cNvPr>
          <p:cNvSpPr txBox="1"/>
          <p:nvPr/>
        </p:nvSpPr>
        <p:spPr>
          <a:xfrm>
            <a:off x="75217" y="6488668"/>
            <a:ext cx="52207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Monthly View</a:t>
            </a:r>
            <a:r>
              <a:rPr lang="en-US" dirty="0">
                <a:solidFill>
                  <a:schemeClr val="bg1">
                    <a:lumMod val="50000"/>
                  </a:schemeClr>
                </a:solidFill>
                <a:latin typeface="Chalkduster"/>
              </a:rPr>
              <a:t>: March 2019 </a:t>
            </a:r>
            <a:endParaRPr lang="en-US" dirty="0">
              <a:solidFill>
                <a:prstClr val="black"/>
              </a:solidFill>
            </a:endParaRPr>
          </a:p>
        </p:txBody>
      </p:sp>
    </p:spTree>
    <p:extLst>
      <p:ext uri="{BB962C8B-B14F-4D97-AF65-F5344CB8AC3E}">
        <p14:creationId xmlns:p14="http://schemas.microsoft.com/office/powerpoint/2010/main" val="91226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643764" y="2352673"/>
            <a:ext cx="7315200" cy="5181600"/>
          </a:xfrm>
          <a:noFill/>
        </p:spPr>
        <p:txBody>
          <a:bodyPr/>
          <a:lstStyle/>
          <a:p>
            <a:pPr eaLnBrk="1" hangingPunct="1"/>
            <a:br>
              <a:rPr lang="en-US" sz="3600" dirty="0">
                <a:ln>
                  <a:solidFill>
                    <a:schemeClr val="accent4">
                      <a:lumMod val="75000"/>
                    </a:schemeClr>
                  </a:solidFill>
                </a:ln>
                <a:solidFill>
                  <a:schemeClr val="bg1"/>
                </a:solidFill>
                <a:latin typeface="Gill Sans Light"/>
                <a:ea typeface="ＭＳ Ｐゴシック" pitchFamily="-109" charset="-128"/>
                <a:cs typeface="Gill Sans Light"/>
              </a:rPr>
            </a:br>
            <a:br>
              <a:rPr lang="en-US" sz="3600" dirty="0">
                <a:ln>
                  <a:solidFill>
                    <a:schemeClr val="accent4">
                      <a:lumMod val="60000"/>
                      <a:lumOff val="40000"/>
                    </a:schemeClr>
                  </a:solidFill>
                </a:ln>
                <a:solidFill>
                  <a:schemeClr val="bg1"/>
                </a:solidFill>
                <a:latin typeface="Gill Sans Light"/>
                <a:ea typeface="ＭＳ Ｐゴシック" pitchFamily="-109" charset="-128"/>
                <a:cs typeface="Gill Sans Light"/>
              </a:rPr>
            </a:br>
            <a:br>
              <a:rPr lang="en-US" sz="3600" dirty="0">
                <a:ea typeface="ＭＳ Ｐゴシック" pitchFamily="-109" charset="-128"/>
              </a:rPr>
            </a:br>
            <a:endParaRPr lang="en-US" sz="3600" dirty="0">
              <a:latin typeface="Gill Sans Light"/>
              <a:ea typeface="ＭＳ Ｐゴシック" pitchFamily="-109" charset="-128"/>
              <a:cs typeface="Gill Sans Light"/>
            </a:endParaRPr>
          </a:p>
        </p:txBody>
      </p:sp>
      <p:sp>
        <p:nvSpPr>
          <p:cNvPr id="8" name="TextBox 7">
            <a:extLst>
              <a:ext uri="{FF2B5EF4-FFF2-40B4-BE49-F238E27FC236}">
                <a16:creationId xmlns:a16="http://schemas.microsoft.com/office/drawing/2014/main" id="{4B02A17E-8A2B-DA46-AB42-AB3FEB38C566}"/>
              </a:ext>
            </a:extLst>
          </p:cNvPr>
          <p:cNvSpPr txBox="1"/>
          <p:nvPr/>
        </p:nvSpPr>
        <p:spPr>
          <a:xfrm>
            <a:off x="0" y="2509421"/>
            <a:ext cx="12192000" cy="584775"/>
          </a:xfrm>
          <a:prstGeom prst="rect">
            <a:avLst/>
          </a:prstGeom>
          <a:noFill/>
        </p:spPr>
        <p:txBody>
          <a:bodyPr wrap="square" rtlCol="0">
            <a:spAutoFit/>
          </a:bodyPr>
          <a:lstStyle/>
          <a:p>
            <a:pPr algn="ctr"/>
            <a:r>
              <a:rPr lang="en-US" sz="3200" dirty="0">
                <a:latin typeface="Chalkduster" panose="03050602040202020205" pitchFamily="66" charset="77"/>
              </a:rPr>
              <a:t>We look forward to working with you!</a:t>
            </a:r>
          </a:p>
        </p:txBody>
      </p:sp>
      <p:sp>
        <p:nvSpPr>
          <p:cNvPr id="2" name="Slide Number Placeholder 1">
            <a:extLst>
              <a:ext uri="{FF2B5EF4-FFF2-40B4-BE49-F238E27FC236}">
                <a16:creationId xmlns:a16="http://schemas.microsoft.com/office/drawing/2014/main" id="{EF4BE97F-BD01-264B-9FAA-F462652DAF8C}"/>
              </a:ext>
            </a:extLst>
          </p:cNvPr>
          <p:cNvSpPr>
            <a:spLocks noGrp="1"/>
          </p:cNvSpPr>
          <p:nvPr>
            <p:ph type="sldNum" sz="quarter" idx="12"/>
          </p:nvPr>
        </p:nvSpPr>
        <p:spPr/>
        <p:txBody>
          <a:bodyPr/>
          <a:lstStyle/>
          <a:p>
            <a:fld id="{5EF5F4EE-6541-124B-A595-F86701179FAA}" type="slidenum">
              <a:rPr lang="en-US" smtClean="0"/>
              <a:t>16</a:t>
            </a:fld>
            <a:endParaRPr lang="en-US"/>
          </a:p>
        </p:txBody>
      </p:sp>
      <p:pic>
        <p:nvPicPr>
          <p:cNvPr id="32" name="Picture 31" descr="DC OMBD logo_cmyk.png">
            <a:extLst>
              <a:ext uri="{FF2B5EF4-FFF2-40B4-BE49-F238E27FC236}">
                <a16:creationId xmlns:a16="http://schemas.microsoft.com/office/drawing/2014/main" id="{BD4D6D15-A8A8-8A4D-B158-62FB45405A3A}"/>
              </a:ext>
            </a:extLst>
          </p:cNvPr>
          <p:cNvPicPr>
            <a:picLocks noChangeAspect="1"/>
          </p:cNvPicPr>
          <p:nvPr/>
        </p:nvPicPr>
        <p:blipFill rotWithShape="1">
          <a:blip r:embed="rId4"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3446220" y="3192561"/>
            <a:ext cx="5619356" cy="1116537"/>
          </a:xfrm>
          <a:prstGeom prst="rect">
            <a:avLst/>
          </a:prstGeom>
        </p:spPr>
      </p:pic>
      <p:grpSp>
        <p:nvGrpSpPr>
          <p:cNvPr id="40" name="Group 39">
            <a:extLst>
              <a:ext uri="{FF2B5EF4-FFF2-40B4-BE49-F238E27FC236}">
                <a16:creationId xmlns:a16="http://schemas.microsoft.com/office/drawing/2014/main" id="{82684CAB-A60F-3944-8E66-59E5F325556A}"/>
              </a:ext>
            </a:extLst>
          </p:cNvPr>
          <p:cNvGrpSpPr/>
          <p:nvPr/>
        </p:nvGrpSpPr>
        <p:grpSpPr>
          <a:xfrm>
            <a:off x="725794" y="6116882"/>
            <a:ext cx="9843440" cy="721076"/>
            <a:chOff x="593274" y="6116882"/>
            <a:chExt cx="9843440" cy="721076"/>
          </a:xfrm>
        </p:grpSpPr>
        <p:sp>
          <p:nvSpPr>
            <p:cNvPr id="41" name="TextBox 40">
              <a:extLst>
                <a:ext uri="{FF2B5EF4-FFF2-40B4-BE49-F238E27FC236}">
                  <a16:creationId xmlns:a16="http://schemas.microsoft.com/office/drawing/2014/main" id="{CD50B3E2-1651-B04C-B807-8362698D45F5}"/>
                </a:ext>
              </a:extLst>
            </p:cNvPr>
            <p:cNvSpPr txBox="1"/>
            <p:nvPr/>
          </p:nvSpPr>
          <p:spPr>
            <a:xfrm>
              <a:off x="7732803" y="6346765"/>
              <a:ext cx="2703911" cy="338554"/>
            </a:xfrm>
            <a:prstGeom prst="rect">
              <a:avLst/>
            </a:prstGeom>
            <a:noFill/>
          </p:spPr>
          <p:txBody>
            <a:bodyPr wrap="square" rtlCol="0">
              <a:spAutoFit/>
            </a:bodyPr>
            <a:lstStyle/>
            <a:p>
              <a:pPr algn="ctr"/>
              <a:r>
                <a:rPr lang="en-US" sz="1600" b="1" dirty="0" err="1">
                  <a:solidFill>
                    <a:schemeClr val="accent2"/>
                  </a:solidFill>
                  <a:latin typeface="Chalkduster" panose="03050602040202020205" pitchFamily="66" charset="77"/>
                </a:rPr>
                <a:t>ombudsman@dc.gov</a:t>
              </a:r>
              <a:endParaRPr lang="en-US" sz="1600" b="1" dirty="0">
                <a:solidFill>
                  <a:schemeClr val="accent2"/>
                </a:solidFill>
                <a:latin typeface="Chalkduster" panose="03050602040202020205" pitchFamily="66" charset="77"/>
              </a:endParaRPr>
            </a:p>
          </p:txBody>
        </p:sp>
        <p:sp>
          <p:nvSpPr>
            <p:cNvPr id="42" name="TextBox 41">
              <a:extLst>
                <a:ext uri="{FF2B5EF4-FFF2-40B4-BE49-F238E27FC236}">
                  <a16:creationId xmlns:a16="http://schemas.microsoft.com/office/drawing/2014/main" id="{1D998548-234D-3A48-B60C-2F73A3159DBE}"/>
                </a:ext>
              </a:extLst>
            </p:cNvPr>
            <p:cNvSpPr txBox="1"/>
            <p:nvPr/>
          </p:nvSpPr>
          <p:spPr>
            <a:xfrm>
              <a:off x="3197794" y="6346765"/>
              <a:ext cx="4135380" cy="338554"/>
            </a:xfrm>
            <a:prstGeom prst="rect">
              <a:avLst/>
            </a:prstGeom>
            <a:noFill/>
          </p:spPr>
          <p:txBody>
            <a:bodyPr wrap="square" rtlCol="0">
              <a:spAutoFit/>
            </a:bodyPr>
            <a:lstStyle/>
            <a:p>
              <a:pPr algn="ctr"/>
              <a:r>
                <a:rPr lang="en-US" sz="1600" b="1" dirty="0" err="1">
                  <a:solidFill>
                    <a:schemeClr val="accent2"/>
                  </a:solidFill>
                  <a:latin typeface="Chalkduster" panose="03050602040202020205" pitchFamily="66" charset="77"/>
                </a:rPr>
                <a:t>educationombudsman.dc.gov</a:t>
              </a:r>
              <a:endParaRPr lang="en-US" sz="1600" b="1" dirty="0">
                <a:solidFill>
                  <a:schemeClr val="accent2"/>
                </a:solidFill>
                <a:latin typeface="Chalkduster" panose="03050602040202020205" pitchFamily="66" charset="77"/>
              </a:endParaRPr>
            </a:p>
          </p:txBody>
        </p:sp>
        <p:sp>
          <p:nvSpPr>
            <p:cNvPr id="43" name="TextBox 42">
              <a:extLst>
                <a:ext uri="{FF2B5EF4-FFF2-40B4-BE49-F238E27FC236}">
                  <a16:creationId xmlns:a16="http://schemas.microsoft.com/office/drawing/2014/main" id="{174715F2-4614-4643-84F1-5D8787BDB692}"/>
                </a:ext>
              </a:extLst>
            </p:cNvPr>
            <p:cNvSpPr txBox="1"/>
            <p:nvPr/>
          </p:nvSpPr>
          <p:spPr>
            <a:xfrm>
              <a:off x="1011345" y="6335136"/>
              <a:ext cx="1716525" cy="338554"/>
            </a:xfrm>
            <a:prstGeom prst="rect">
              <a:avLst/>
            </a:prstGeom>
            <a:noFill/>
          </p:spPr>
          <p:txBody>
            <a:bodyPr wrap="square" rtlCol="0">
              <a:spAutoFit/>
            </a:bodyPr>
            <a:lstStyle/>
            <a:p>
              <a:r>
                <a:rPr lang="en-US" sz="1600" b="1" dirty="0">
                  <a:solidFill>
                    <a:schemeClr val="accent2"/>
                  </a:solidFill>
                  <a:latin typeface="Chalkduster" panose="03050602040202020205" pitchFamily="66" charset="77"/>
                </a:rPr>
                <a:t>202.741.0886</a:t>
              </a:r>
            </a:p>
          </p:txBody>
        </p:sp>
        <p:pic>
          <p:nvPicPr>
            <p:cNvPr id="44" name="Picture 43">
              <a:extLst>
                <a:ext uri="{FF2B5EF4-FFF2-40B4-BE49-F238E27FC236}">
                  <a16:creationId xmlns:a16="http://schemas.microsoft.com/office/drawing/2014/main" id="{68649B83-810F-8246-A795-FB04BDCB1789}"/>
                </a:ext>
              </a:extLst>
            </p:cNvPr>
            <p:cNvPicPr>
              <a:picLocks noChangeAspect="1"/>
            </p:cNvPicPr>
            <p:nvPr/>
          </p:nvPicPr>
          <p:blipFill>
            <a:blip r:embed="rId5"/>
            <a:stretch>
              <a:fillRect/>
            </a:stretch>
          </p:blipFill>
          <p:spPr>
            <a:xfrm rot="4034861">
              <a:off x="593274" y="6116882"/>
              <a:ext cx="641957" cy="641957"/>
            </a:xfrm>
            <a:prstGeom prst="rect">
              <a:avLst/>
            </a:prstGeom>
          </p:spPr>
        </p:pic>
        <p:pic>
          <p:nvPicPr>
            <p:cNvPr id="45" name="Picture 17" descr="website17 (1).png">
              <a:extLst>
                <a:ext uri="{FF2B5EF4-FFF2-40B4-BE49-F238E27FC236}">
                  <a16:creationId xmlns:a16="http://schemas.microsoft.com/office/drawing/2014/main" id="{1735F8C5-D6FB-9942-9117-1BBC7DDB81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42053" y="6248400"/>
              <a:ext cx="553671" cy="52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15" descr="Email-icon.png">
              <a:extLst>
                <a:ext uri="{FF2B5EF4-FFF2-40B4-BE49-F238E27FC236}">
                  <a16:creationId xmlns:a16="http://schemas.microsoft.com/office/drawing/2014/main" id="{BCB62780-E1A4-0B41-81BA-F9DE001E50B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34701" y="6170868"/>
              <a:ext cx="619775" cy="667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20437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0C1CFC-779F-F74B-82AF-2F8C6B438D0A}"/>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0" y="-718595"/>
            <a:ext cx="12192000" cy="7579218"/>
          </a:xfrm>
          <a:prstGeom prst="rect">
            <a:avLst/>
          </a:prstGeom>
        </p:spPr>
      </p:pic>
      <p:sp>
        <p:nvSpPr>
          <p:cNvPr id="5" name="TextBox 4">
            <a:extLst>
              <a:ext uri="{FF2B5EF4-FFF2-40B4-BE49-F238E27FC236}">
                <a16:creationId xmlns:a16="http://schemas.microsoft.com/office/drawing/2014/main" id="{9CA573A8-0AF6-7B43-91BC-741C8ACC7A94}"/>
              </a:ext>
            </a:extLst>
          </p:cNvPr>
          <p:cNvSpPr txBox="1">
            <a:spLocks noChangeAspect="1"/>
          </p:cNvSpPr>
          <p:nvPr/>
        </p:nvSpPr>
        <p:spPr>
          <a:xfrm>
            <a:off x="0" y="4656983"/>
            <a:ext cx="12192000" cy="1200329"/>
          </a:xfrm>
          <a:prstGeom prst="rect">
            <a:avLst/>
          </a:prstGeom>
          <a:solidFill>
            <a:schemeClr val="bg1"/>
          </a:solidFill>
        </p:spPr>
        <p:txBody>
          <a:bodyPr wrap="square" rtlCol="0">
            <a:spAutoFit/>
          </a:bodyPr>
          <a:lstStyle/>
          <a:p>
            <a:pPr algn="ctr"/>
            <a:r>
              <a:rPr lang="en-US" dirty="0">
                <a:solidFill>
                  <a:schemeClr val="tx1">
                    <a:lumMod val="85000"/>
                    <a:lumOff val="15000"/>
                  </a:schemeClr>
                </a:solidFill>
                <a:latin typeface="Avenir Light" panose="020B0402020203020204" pitchFamily="34" charset="77"/>
              </a:rPr>
              <a:t>The DC Office of the Ombudsman for Public Education is an impartial, independent, and neutral office that uses mediation and conflict resolution to resolve complaints and concerns for parents and families regarding public education in the District of Columbia. The Office uses an “Activist Ombudsman” approach. We believe it is our responsibility to speak out against the systemic inequities that hurt our city’s children. </a:t>
            </a:r>
          </a:p>
        </p:txBody>
      </p:sp>
      <p:cxnSp>
        <p:nvCxnSpPr>
          <p:cNvPr id="7" name="Straight Connector 6">
            <a:extLst>
              <a:ext uri="{FF2B5EF4-FFF2-40B4-BE49-F238E27FC236}">
                <a16:creationId xmlns:a16="http://schemas.microsoft.com/office/drawing/2014/main" id="{BAE66172-B4B9-E546-A5FD-7B482E220FF3}"/>
              </a:ext>
            </a:extLst>
          </p:cNvPr>
          <p:cNvCxnSpPr>
            <a:cxnSpLocks noChangeAspect="1"/>
          </p:cNvCxnSpPr>
          <p:nvPr/>
        </p:nvCxnSpPr>
        <p:spPr>
          <a:xfrm>
            <a:off x="0" y="4572000"/>
            <a:ext cx="12192000"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FEBF4C-49FC-7B49-B46B-7B26286B56FB}"/>
              </a:ext>
            </a:extLst>
          </p:cNvPr>
          <p:cNvCxnSpPr>
            <a:cxnSpLocks noChangeAspect="1"/>
          </p:cNvCxnSpPr>
          <p:nvPr/>
        </p:nvCxnSpPr>
        <p:spPr>
          <a:xfrm>
            <a:off x="0" y="5943600"/>
            <a:ext cx="12192000"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9EF5485-2935-204A-AC9F-120BF11B1960}"/>
              </a:ext>
            </a:extLst>
          </p:cNvPr>
          <p:cNvSpPr txBox="1">
            <a:spLocks/>
          </p:cNvSpPr>
          <p:nvPr/>
        </p:nvSpPr>
        <p:spPr>
          <a:xfrm>
            <a:off x="1524000" y="4820532"/>
            <a:ext cx="9144000" cy="1335836"/>
          </a:xfrm>
          <a:prstGeom prst="rect">
            <a:avLst/>
          </a:prstGeom>
        </p:spPr>
        <p:txBody>
          <a:bodyPr>
            <a:normAutofit/>
          </a:bodyPr>
          <a:lstStyle>
            <a:lvl1pPr algn="ctr" rtl="0" eaLnBrk="0" fontAlgn="base" hangingPunct="0">
              <a:spcBef>
                <a:spcPct val="0"/>
              </a:spcBef>
              <a:spcAft>
                <a:spcPct val="0"/>
              </a:spcAft>
              <a:defRPr sz="3200" b="0" i="0" kern="1200">
                <a:solidFill>
                  <a:srgbClr val="FFFFFF"/>
                </a:solidFill>
                <a:latin typeface="Gill Sans Light"/>
                <a:ea typeface="ＭＳ Ｐゴシック" pitchFamily="-106" charset="-128"/>
                <a:cs typeface="Gill Sans Light"/>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1800" dirty="0">
              <a:solidFill>
                <a:schemeClr val="tx1">
                  <a:lumMod val="85000"/>
                  <a:lumOff val="15000"/>
                </a:schemeClr>
              </a:solidFill>
            </a:endParaRPr>
          </a:p>
        </p:txBody>
      </p:sp>
      <p:sp>
        <p:nvSpPr>
          <p:cNvPr id="6" name="Slide Number Placeholder 5">
            <a:extLst>
              <a:ext uri="{FF2B5EF4-FFF2-40B4-BE49-F238E27FC236}">
                <a16:creationId xmlns:a16="http://schemas.microsoft.com/office/drawing/2014/main" id="{8A394F74-E023-DF4F-A8EA-54715296D75D}"/>
              </a:ext>
            </a:extLst>
          </p:cNvPr>
          <p:cNvSpPr>
            <a:spLocks noGrp="1"/>
          </p:cNvSpPr>
          <p:nvPr>
            <p:ph type="sldNum" sz="quarter" idx="12"/>
          </p:nvPr>
        </p:nvSpPr>
        <p:spPr/>
        <p:txBody>
          <a:bodyPr/>
          <a:lstStyle/>
          <a:p>
            <a:fld id="{5EF5F4EE-6541-124B-A595-F86701179FAA}" type="slidenum">
              <a:rPr lang="en-US" smtClean="0"/>
              <a:t>2</a:t>
            </a:fld>
            <a:endParaRPr lang="en-US"/>
          </a:p>
        </p:txBody>
      </p:sp>
      <p:pic>
        <p:nvPicPr>
          <p:cNvPr id="14" name="Picture 13" descr="DC OMBD logo_cmyk.png">
            <a:extLst>
              <a:ext uri="{FF2B5EF4-FFF2-40B4-BE49-F238E27FC236}">
                <a16:creationId xmlns:a16="http://schemas.microsoft.com/office/drawing/2014/main" id="{095B3565-267F-B940-9C61-96321790DB78}"/>
              </a:ext>
            </a:extLst>
          </p:cNvPr>
          <p:cNvPicPr>
            <a:picLocks noChangeAspect="1"/>
          </p:cNvPicPr>
          <p:nvPr/>
        </p:nvPicPr>
        <p:blipFill rotWithShape="1">
          <a:blip r:embed="rId4"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2930551" y="334537"/>
            <a:ext cx="5929453" cy="1178151"/>
          </a:xfrm>
          <a:prstGeom prst="rect">
            <a:avLst/>
          </a:prstGeom>
        </p:spPr>
      </p:pic>
      <p:pic>
        <p:nvPicPr>
          <p:cNvPr id="10" name="Picture 9" descr="DC OMBD logo_cmyk.png">
            <a:extLst>
              <a:ext uri="{FF2B5EF4-FFF2-40B4-BE49-F238E27FC236}">
                <a16:creationId xmlns:a16="http://schemas.microsoft.com/office/drawing/2014/main" id="{54A85A3A-AB3A-BA45-904D-59801DE9B56F}"/>
              </a:ext>
            </a:extLst>
          </p:cNvPr>
          <p:cNvPicPr>
            <a:picLocks noChangeAspect="1"/>
          </p:cNvPicPr>
          <p:nvPr/>
        </p:nvPicPr>
        <p:blipFill rotWithShape="1">
          <a:blip r:embed="rId4"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Tree>
    <p:extLst>
      <p:ext uri="{BB962C8B-B14F-4D97-AF65-F5344CB8AC3E}">
        <p14:creationId xmlns:p14="http://schemas.microsoft.com/office/powerpoint/2010/main" val="358517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246" y="248744"/>
            <a:ext cx="9279507" cy="933880"/>
          </a:xfrm>
          <a:solidFill>
            <a:schemeClr val="accent5"/>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sz="4000" b="1" dirty="0">
                <a:latin typeface="Avenir Light" panose="020B0402020203020204" pitchFamily="34" charset="77"/>
                <a:cs typeface="Avenir Light"/>
              </a:rPr>
              <a:t>Role of the Education Ombudsman</a:t>
            </a:r>
          </a:p>
        </p:txBody>
      </p:sp>
      <p:sp>
        <p:nvSpPr>
          <p:cNvPr id="6" name="TextBox 5"/>
          <p:cNvSpPr txBox="1"/>
          <p:nvPr/>
        </p:nvSpPr>
        <p:spPr>
          <a:xfrm>
            <a:off x="594360" y="1354201"/>
            <a:ext cx="10704576" cy="5052665"/>
          </a:xfrm>
          <a:prstGeom prst="rect">
            <a:avLst/>
          </a:prstGeom>
          <a:noFill/>
        </p:spPr>
        <p:txBody>
          <a:bodyPr wrap="square" rtlCol="0">
            <a:spAutoFit/>
          </a:bodyPr>
          <a:lstStyle/>
          <a:p>
            <a:pPr marL="800100" lvl="1" indent="-342900" algn="just">
              <a:spcBef>
                <a:spcPts val="1000"/>
              </a:spcBef>
              <a:spcAft>
                <a:spcPts val="1000"/>
              </a:spcAft>
              <a:buClr>
                <a:schemeClr val="tx1"/>
              </a:buClr>
              <a:buFont typeface="Arial"/>
              <a:buChar char="•"/>
            </a:pPr>
            <a:r>
              <a:rPr lang="en-US" sz="2400" dirty="0">
                <a:solidFill>
                  <a:schemeClr val="accent2"/>
                </a:solidFill>
                <a:latin typeface="Avenir Light"/>
                <a:cs typeface="Avenir Light"/>
              </a:rPr>
              <a:t>Respond to complaints and concerns</a:t>
            </a:r>
            <a:r>
              <a:rPr lang="en-US" sz="2400" dirty="0">
                <a:latin typeface="Avenir Light"/>
                <a:cs typeface="Avenir Light"/>
              </a:rPr>
              <a:t>, and serve as an informational resource to families and students.</a:t>
            </a:r>
          </a:p>
          <a:p>
            <a:pPr marL="800100" lvl="1" indent="-342900" algn="just">
              <a:spcBef>
                <a:spcPts val="1000"/>
              </a:spcBef>
              <a:spcAft>
                <a:spcPts val="1000"/>
              </a:spcAft>
              <a:buClr>
                <a:schemeClr val="tx1"/>
              </a:buClr>
              <a:buFont typeface="Arial"/>
              <a:buChar char="•"/>
            </a:pPr>
            <a:r>
              <a:rPr lang="en-US" sz="2400" dirty="0">
                <a:solidFill>
                  <a:schemeClr val="accent2"/>
                </a:solidFill>
                <a:latin typeface="Avenir Light"/>
                <a:cs typeface="Avenir Light"/>
              </a:rPr>
              <a:t>De-escalate and repair relationships </a:t>
            </a:r>
            <a:r>
              <a:rPr lang="en-US" sz="2400" dirty="0">
                <a:latin typeface="Avenir Light"/>
                <a:cs typeface="Avenir Light"/>
              </a:rPr>
              <a:t>through creative problem-solving and conflict resolution techniques.</a:t>
            </a:r>
          </a:p>
          <a:p>
            <a:pPr marL="800100" lvl="1" indent="-342900" algn="just">
              <a:spcBef>
                <a:spcPts val="1000"/>
              </a:spcBef>
              <a:spcAft>
                <a:spcPts val="1000"/>
              </a:spcAft>
              <a:buClr>
                <a:schemeClr val="tx1"/>
              </a:buClr>
              <a:buFont typeface="Arial"/>
              <a:buChar char="•"/>
            </a:pPr>
            <a:r>
              <a:rPr lang="en-US" sz="2400" dirty="0">
                <a:solidFill>
                  <a:schemeClr val="accent2"/>
                </a:solidFill>
                <a:latin typeface="Avenir Light"/>
                <a:cs typeface="Avenir Light"/>
              </a:rPr>
              <a:t>Provide technical assistance </a:t>
            </a:r>
            <a:r>
              <a:rPr lang="en-US" sz="2400" dirty="0">
                <a:latin typeface="Avenir Light"/>
                <a:cs typeface="Avenir Light"/>
              </a:rPr>
              <a:t>to community organizations, LEAs, and education stakeholders on public education issues.</a:t>
            </a:r>
          </a:p>
          <a:p>
            <a:pPr marL="800100" lvl="1" indent="-342900" algn="just">
              <a:spcBef>
                <a:spcPts val="1000"/>
              </a:spcBef>
              <a:spcAft>
                <a:spcPts val="1000"/>
              </a:spcAft>
              <a:buClr>
                <a:schemeClr val="tx1"/>
              </a:buClr>
              <a:buFont typeface="Arial"/>
              <a:buChar char="•"/>
            </a:pPr>
            <a:r>
              <a:rPr lang="en-US" sz="2400" dirty="0">
                <a:solidFill>
                  <a:schemeClr val="accent2"/>
                </a:solidFill>
                <a:latin typeface="Avenir Light"/>
                <a:cs typeface="Avenir Light"/>
              </a:rPr>
              <a:t>Act as an early warning system </a:t>
            </a:r>
            <a:r>
              <a:rPr lang="en-US" sz="2400" dirty="0">
                <a:solidFill>
                  <a:srgbClr val="000000"/>
                </a:solidFill>
                <a:latin typeface="Avenir Light"/>
                <a:cs typeface="Avenir Light"/>
              </a:rPr>
              <a:t>of new, emerging issues and trends to school leaders, education stakeholders, and elected/appointed officials.</a:t>
            </a:r>
            <a:endParaRPr lang="en-US" sz="2400" dirty="0">
              <a:latin typeface="Avenir Light"/>
              <a:cs typeface="Avenir Light"/>
            </a:endParaRPr>
          </a:p>
          <a:p>
            <a:pPr marL="800100" lvl="1" indent="-342900" algn="just">
              <a:buClr>
                <a:schemeClr val="tx1"/>
              </a:buClr>
              <a:buFont typeface="Arial"/>
              <a:buChar char="•"/>
            </a:pPr>
            <a:r>
              <a:rPr lang="en-US" sz="2400" dirty="0">
                <a:solidFill>
                  <a:schemeClr val="accent2"/>
                </a:solidFill>
                <a:latin typeface="Avenir Light"/>
                <a:cs typeface="Avenir Light"/>
              </a:rPr>
              <a:t>Leverage case trends to contribute to city-wide conversations </a:t>
            </a:r>
            <a:r>
              <a:rPr lang="en-US" sz="2400" dirty="0">
                <a:solidFill>
                  <a:srgbClr val="000000"/>
                </a:solidFill>
                <a:latin typeface="Avenir Light"/>
                <a:cs typeface="Avenir Light"/>
              </a:rPr>
              <a:t>regarding cross-sector education systems to effect systemic change. </a:t>
            </a:r>
          </a:p>
        </p:txBody>
      </p:sp>
      <p:sp>
        <p:nvSpPr>
          <p:cNvPr id="4" name="Slide Number Placeholder 3">
            <a:extLst>
              <a:ext uri="{FF2B5EF4-FFF2-40B4-BE49-F238E27FC236}">
                <a16:creationId xmlns:a16="http://schemas.microsoft.com/office/drawing/2014/main" id="{D47AEFCC-0AC4-8340-8DB5-3D8EBDBE68A6}"/>
              </a:ext>
            </a:extLst>
          </p:cNvPr>
          <p:cNvSpPr>
            <a:spLocks noGrp="1"/>
          </p:cNvSpPr>
          <p:nvPr>
            <p:ph type="sldNum" sz="quarter" idx="12"/>
          </p:nvPr>
        </p:nvSpPr>
        <p:spPr/>
        <p:txBody>
          <a:bodyPr/>
          <a:lstStyle/>
          <a:p>
            <a:fld id="{5EF5F4EE-6541-124B-A595-F86701179FAA}" type="slidenum">
              <a:rPr lang="en-US" smtClean="0"/>
              <a:t>3</a:t>
            </a:fld>
            <a:endParaRPr lang="en-US"/>
          </a:p>
        </p:txBody>
      </p:sp>
      <p:pic>
        <p:nvPicPr>
          <p:cNvPr id="5" name="Picture 4" descr="DC OMBD logo_cmyk.png">
            <a:extLst>
              <a:ext uri="{FF2B5EF4-FFF2-40B4-BE49-F238E27FC236}">
                <a16:creationId xmlns:a16="http://schemas.microsoft.com/office/drawing/2014/main" id="{67B470CE-E1B6-0A4F-B976-799FE206C131}"/>
              </a:ext>
            </a:extLst>
          </p:cNvPr>
          <p:cNvPicPr>
            <a:picLocks noChangeAspect="1"/>
          </p:cNvPicPr>
          <p:nvPr/>
        </p:nvPicPr>
        <p:blipFill rotWithShape="1">
          <a:blip r:embed="rId3"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Tree>
    <p:extLst>
      <p:ext uri="{BB962C8B-B14F-4D97-AF65-F5344CB8AC3E}">
        <p14:creationId xmlns:p14="http://schemas.microsoft.com/office/powerpoint/2010/main" val="103075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55" y="312234"/>
            <a:ext cx="11597561" cy="6545767"/>
          </a:xfrm>
          <a:prstGeom prst="rect">
            <a:avLst/>
          </a:prstGeom>
        </p:spPr>
      </p:pic>
      <p:sp>
        <p:nvSpPr>
          <p:cNvPr id="3" name="Slide Number Placeholder 2">
            <a:extLst>
              <a:ext uri="{FF2B5EF4-FFF2-40B4-BE49-F238E27FC236}">
                <a16:creationId xmlns:a16="http://schemas.microsoft.com/office/drawing/2014/main" id="{ED27F34B-BF28-2741-B885-4E12479ED94F}"/>
              </a:ext>
            </a:extLst>
          </p:cNvPr>
          <p:cNvSpPr>
            <a:spLocks noGrp="1"/>
          </p:cNvSpPr>
          <p:nvPr>
            <p:ph type="sldNum" sz="quarter" idx="12"/>
          </p:nvPr>
        </p:nvSpPr>
        <p:spPr/>
        <p:txBody>
          <a:bodyPr/>
          <a:lstStyle/>
          <a:p>
            <a:fld id="{5EF5F4EE-6541-124B-A595-F86701179FAA}" type="slidenum">
              <a:rPr lang="en-US" smtClean="0"/>
              <a:t>4</a:t>
            </a:fld>
            <a:endParaRPr lang="en-US"/>
          </a:p>
        </p:txBody>
      </p:sp>
      <p:sp>
        <p:nvSpPr>
          <p:cNvPr id="4" name="TextBox 3"/>
          <p:cNvSpPr txBox="1"/>
          <p:nvPr/>
        </p:nvSpPr>
        <p:spPr>
          <a:xfrm>
            <a:off x="654627" y="5798145"/>
            <a:ext cx="10858501" cy="738664"/>
          </a:xfrm>
          <a:prstGeom prst="rect">
            <a:avLst/>
          </a:prstGeom>
          <a:noFill/>
        </p:spPr>
        <p:txBody>
          <a:bodyPr wrap="square" rtlCol="0">
            <a:spAutoFit/>
          </a:bodyPr>
          <a:lstStyle/>
          <a:p>
            <a:r>
              <a:rPr lang="en-US" sz="1400" dirty="0">
                <a:latin typeface="Avenir Light"/>
              </a:rPr>
              <a:t>This shows how the Office of the Ombudsman primarily works with disputes during the disagreement and conflict stages of the DC Dispute Resolution Continuum*.  It is in these stages where we complete our one-on-one case management.  We use the data from those cases to form recommendations to create systemic change in hopes of preventing similar disputes in the future. </a:t>
            </a:r>
          </a:p>
        </p:txBody>
      </p:sp>
    </p:spTree>
    <p:extLst>
      <p:ext uri="{BB962C8B-B14F-4D97-AF65-F5344CB8AC3E}">
        <p14:creationId xmlns:p14="http://schemas.microsoft.com/office/powerpoint/2010/main" val="348422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599"/>
            <a:ext cx="8191500" cy="858079"/>
          </a:xfrm>
          <a:solidFill>
            <a:schemeClr val="accent5"/>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p>
            <a:pPr algn="ctr"/>
            <a:r>
              <a:rPr lang="en-US" b="1" dirty="0">
                <a:latin typeface="Avenir Light" panose="020B0402020203020204" pitchFamily="34" charset="77"/>
              </a:rPr>
              <a:t>Our Core Values</a:t>
            </a:r>
          </a:p>
        </p:txBody>
      </p:sp>
      <p:sp>
        <p:nvSpPr>
          <p:cNvPr id="3" name="Slide Number Placeholder 2"/>
          <p:cNvSpPr>
            <a:spLocks noGrp="1"/>
          </p:cNvSpPr>
          <p:nvPr>
            <p:ph type="sldNum" sz="quarter" idx="12"/>
          </p:nvPr>
        </p:nvSpPr>
        <p:spPr/>
        <p:txBody>
          <a:bodyPr/>
          <a:lstStyle/>
          <a:p>
            <a:fld id="{4EBBEF01-3132-4E10-8740-93ECC1F53E1E}" type="slidenum">
              <a:rPr lang="en-US" smtClean="0"/>
              <a:pPr/>
              <a:t>5</a:t>
            </a:fld>
            <a:endParaRPr lang="en-US" dirty="0"/>
          </a:p>
        </p:txBody>
      </p:sp>
      <p:graphicFrame>
        <p:nvGraphicFramePr>
          <p:cNvPr id="5" name="Table 4">
            <a:extLst>
              <a:ext uri="{FF2B5EF4-FFF2-40B4-BE49-F238E27FC236}">
                <a16:creationId xmlns:a16="http://schemas.microsoft.com/office/drawing/2014/main" id="{2CE867EA-46C9-004D-98DD-4E5BD6554DEE}"/>
              </a:ext>
            </a:extLst>
          </p:cNvPr>
          <p:cNvGraphicFramePr>
            <a:graphicFrameLocks noGrp="1"/>
          </p:cNvGraphicFramePr>
          <p:nvPr>
            <p:extLst/>
          </p:nvPr>
        </p:nvGraphicFramePr>
        <p:xfrm>
          <a:off x="556591" y="1403506"/>
          <a:ext cx="11052313" cy="4888975"/>
        </p:xfrm>
        <a:graphic>
          <a:graphicData uri="http://schemas.openxmlformats.org/drawingml/2006/table">
            <a:tbl>
              <a:tblPr firstRow="1" bandRow="1">
                <a:tableStyleId>{21E4AEA4-8DFA-4A89-87EB-49C32662AFE0}</a:tableStyleId>
              </a:tblPr>
              <a:tblGrid>
                <a:gridCol w="3061252">
                  <a:extLst>
                    <a:ext uri="{9D8B030D-6E8A-4147-A177-3AD203B41FA5}">
                      <a16:colId xmlns:a16="http://schemas.microsoft.com/office/drawing/2014/main" val="60024291"/>
                    </a:ext>
                  </a:extLst>
                </a:gridCol>
                <a:gridCol w="7991061">
                  <a:extLst>
                    <a:ext uri="{9D8B030D-6E8A-4147-A177-3AD203B41FA5}">
                      <a16:colId xmlns:a16="http://schemas.microsoft.com/office/drawing/2014/main" val="1384206571"/>
                    </a:ext>
                  </a:extLst>
                </a:gridCol>
              </a:tblGrid>
              <a:tr h="836111">
                <a:tc>
                  <a:txBody>
                    <a:bodyPr/>
                    <a:lstStyle/>
                    <a:p>
                      <a:pPr algn="ctr"/>
                      <a:r>
                        <a:rPr lang="en-US" sz="2800" b="0" i="0" dirty="0">
                          <a:solidFill>
                            <a:schemeClr val="accent2"/>
                          </a:solidFill>
                          <a:latin typeface="Avenir Light" panose="020B0402020203020204" pitchFamily="34" charset="77"/>
                        </a:rPr>
                        <a:t>Ensure Access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a:buChar char="•"/>
                      </a:pPr>
                      <a:r>
                        <a:rPr lang="en-US" sz="1600" b="0" i="0" dirty="0">
                          <a:solidFill>
                            <a:schemeClr val="tx1"/>
                          </a:solidFill>
                          <a:latin typeface="Avenir Light" panose="020B0402020203020204" pitchFamily="34" charset="77"/>
                          <a:cs typeface="Avenir Light"/>
                        </a:rPr>
                        <a:t>Our office aims to ensure access to equitable public education for all students, regardless of race, class, income, disability status or ward of residence.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70333"/>
                  </a:ext>
                </a:extLst>
              </a:tr>
              <a:tr h="809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uLnTx/>
                          <a:uFillTx/>
                          <a:latin typeface="Avenir Light" panose="020B0402020203020204" pitchFamily="34" charset="77"/>
                          <a:ea typeface="+mn-ea"/>
                          <a:cs typeface="+mn-cs"/>
                        </a:rPr>
                        <a:t>Address Issues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a:buChar char="•"/>
                      </a:pPr>
                      <a:r>
                        <a:rPr lang="en-US" sz="1600" b="0" i="0" dirty="0">
                          <a:solidFill>
                            <a:schemeClr val="tx1"/>
                          </a:solidFill>
                          <a:latin typeface="Avenir Light" panose="020B0402020203020204" pitchFamily="34" charset="77"/>
                          <a:cs typeface="Avenir Light"/>
                        </a:rPr>
                        <a:t>We address issues that are brought to our attention by providing direct intervention for students and families;</a:t>
                      </a:r>
                    </a:p>
                    <a:p>
                      <a:pPr marL="285750" indent="-285750">
                        <a:buFont typeface="Arial"/>
                        <a:buChar char="•"/>
                      </a:pPr>
                      <a:r>
                        <a:rPr lang="en-US" sz="1600" b="0" i="0" dirty="0">
                          <a:solidFill>
                            <a:schemeClr val="tx1"/>
                          </a:solidFill>
                          <a:latin typeface="Avenir Light" panose="020B0402020203020204" pitchFamily="34" charset="77"/>
                          <a:cs typeface="Avenir Light"/>
                        </a:rPr>
                        <a:t>We also address these same issues on the systemic level through our engagement with local, state, and national education leaders.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venir Light" panose="020B0402020203020204" pitchFamily="34" charset="77"/>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415613"/>
                  </a:ext>
                </a:extLst>
              </a:tr>
              <a:tr h="1371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7D31"/>
                          </a:solidFill>
                          <a:effectLst/>
                          <a:uLnTx/>
                          <a:uFillTx/>
                          <a:latin typeface="Avenir Light" panose="020B0402020203020204" pitchFamily="34" charset="77"/>
                          <a:ea typeface="+mn-ea"/>
                          <a:cs typeface="+mn-cs"/>
                        </a:rPr>
                        <a:t>Amplify Student and Family Voice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a:buChar char="•"/>
                      </a:pPr>
                      <a:r>
                        <a:rPr lang="en-US" sz="1600" b="0" i="0" dirty="0">
                          <a:solidFill>
                            <a:schemeClr val="tx1"/>
                          </a:solidFill>
                          <a:latin typeface="Avenir Light" panose="020B0402020203020204" pitchFamily="34" charset="77"/>
                          <a:cs typeface="Avenir Light"/>
                        </a:rPr>
                        <a:t>Our office serves as a venue for families to have voice in directly addressing the issues their student is facing and the school level. </a:t>
                      </a:r>
                    </a:p>
                    <a:p>
                      <a:pPr marL="285750" indent="-285750">
                        <a:buFont typeface="Arial"/>
                        <a:buChar char="•"/>
                      </a:pPr>
                      <a:r>
                        <a:rPr lang="en-US" sz="1600" b="0" i="0" dirty="0">
                          <a:solidFill>
                            <a:schemeClr val="tx1"/>
                          </a:solidFill>
                          <a:latin typeface="Avenir Light" panose="020B0402020203020204" pitchFamily="34" charset="77"/>
                          <a:cs typeface="Avenir Light"/>
                        </a:rPr>
                        <a:t>In many instances such issues are systemic inequities that are causing our children, particularly children of color and students with disabilities, to fail.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737122"/>
                  </a:ext>
                </a:extLst>
              </a:tr>
              <a:tr h="1371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7D31"/>
                          </a:solidFill>
                          <a:effectLst/>
                          <a:uLnTx/>
                          <a:uFillTx/>
                          <a:latin typeface="Avenir Light" panose="020B0402020203020204" pitchFamily="34" charset="77"/>
                          <a:ea typeface="+mn-ea"/>
                          <a:cs typeface="+mn-cs"/>
                        </a:rPr>
                        <a:t>Reduce Systemic Inequities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tx1"/>
                          </a:solidFill>
                          <a:latin typeface="Avenir Light" panose="020B0402020203020204" pitchFamily="34" charset="77"/>
                          <a:ea typeface="+mn-ea"/>
                          <a:cs typeface="Avenir Light"/>
                        </a:rPr>
                        <a:t>We believe it is our responsibility to speak out against the systemic inequities that hurt our city’s children.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tx1"/>
                          </a:solidFill>
                          <a:latin typeface="Avenir Light" panose="020B0402020203020204" pitchFamily="34" charset="77"/>
                          <a:ea typeface="+mn-ea"/>
                          <a:cs typeface="Avenir Light"/>
                        </a:rPr>
                        <a:t>We believe that through our work, and in our partnership with families and schools, we are creating a barrier-free system in which education equity is the primary focus. Such a system will allow students and families to benefit fully from their public school systems. </a:t>
                      </a:r>
                      <a:endParaRPr kumimoji="0" lang="en-US" sz="1600" b="0" i="0" u="none" strike="noStrike" kern="1200" cap="none" spc="0" normalizeH="0" baseline="0" noProof="0" dirty="0">
                        <a:ln>
                          <a:noFill/>
                        </a:ln>
                        <a:solidFill>
                          <a:schemeClr val="tx1"/>
                        </a:solidFill>
                        <a:effectLst/>
                        <a:uLnTx/>
                        <a:uFillTx/>
                        <a:latin typeface="Avenir Light" panose="020B0402020203020204" pitchFamily="34" charset="77"/>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804976"/>
                  </a:ext>
                </a:extLst>
              </a:tr>
            </a:tbl>
          </a:graphicData>
        </a:graphic>
      </p:graphicFrame>
      <p:pic>
        <p:nvPicPr>
          <p:cNvPr id="6" name="Picture 5" descr="DC OMBD logo_cmyk.png">
            <a:extLst>
              <a:ext uri="{FF2B5EF4-FFF2-40B4-BE49-F238E27FC236}">
                <a16:creationId xmlns:a16="http://schemas.microsoft.com/office/drawing/2014/main" id="{CC98DECF-B8B6-614D-9678-BD08DD811791}"/>
              </a:ext>
            </a:extLst>
          </p:cNvPr>
          <p:cNvPicPr>
            <a:picLocks noChangeAspect="1"/>
          </p:cNvPicPr>
          <p:nvPr/>
        </p:nvPicPr>
        <p:blipFill rotWithShape="1">
          <a:blip r:embed="rId3"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Tree>
    <p:extLst>
      <p:ext uri="{BB962C8B-B14F-4D97-AF65-F5344CB8AC3E}">
        <p14:creationId xmlns:p14="http://schemas.microsoft.com/office/powerpoint/2010/main" val="343615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BBBD705-0EC5-5D47-BD96-031F94F9B17B}"/>
              </a:ext>
            </a:extLst>
          </p:cNvPr>
          <p:cNvSpPr>
            <a:spLocks noGrp="1"/>
          </p:cNvSpPr>
          <p:nvPr>
            <p:ph type="sldNum" sz="quarter" idx="12"/>
          </p:nvPr>
        </p:nvSpPr>
        <p:spPr/>
        <p:txBody>
          <a:bodyPr/>
          <a:lstStyle/>
          <a:p>
            <a:fld id="{5EF5F4EE-6541-124B-A595-F86701179FAA}" type="slidenum">
              <a:rPr lang="en-US" smtClean="0"/>
              <a:t>6</a:t>
            </a:fld>
            <a:endParaRPr lang="en-US" dirty="0"/>
          </a:p>
        </p:txBody>
      </p:sp>
      <p:sp>
        <p:nvSpPr>
          <p:cNvPr id="30" name="Title 1"/>
          <p:cNvSpPr txBox="1">
            <a:spLocks/>
          </p:cNvSpPr>
          <p:nvPr/>
        </p:nvSpPr>
        <p:spPr>
          <a:xfrm>
            <a:off x="1513348" y="199200"/>
            <a:ext cx="9160330" cy="759667"/>
          </a:xfrm>
          <a:prstGeom prst="rect">
            <a:avLst/>
          </a:prstGeom>
          <a:no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solidFill>
                  <a:srgbClr val="7030A0"/>
                </a:solidFill>
                <a:latin typeface="Avenir Light" panose="020B0402020203020204" pitchFamily="34" charset="77"/>
                <a:cs typeface="Avenir Light"/>
              </a:rPr>
              <a:t>How We Serve: Our Process</a:t>
            </a:r>
          </a:p>
        </p:txBody>
      </p:sp>
      <p:pic>
        <p:nvPicPr>
          <p:cNvPr id="29" name="Picture 28" descr="DC OMBD logo_cmyk.png">
            <a:extLst>
              <a:ext uri="{FF2B5EF4-FFF2-40B4-BE49-F238E27FC236}">
                <a16:creationId xmlns:a16="http://schemas.microsoft.com/office/drawing/2014/main" id="{1FFB8545-6899-EB4C-A121-0B79DFF4E72C}"/>
              </a:ext>
            </a:extLst>
          </p:cNvPr>
          <p:cNvPicPr>
            <a:picLocks noChangeAspect="1"/>
          </p:cNvPicPr>
          <p:nvPr/>
        </p:nvPicPr>
        <p:blipFill rotWithShape="1">
          <a:blip r:embed="rId3" cstate="print">
            <a:clrChange>
              <a:clrFrom>
                <a:srgbClr val="FFFFFF">
                  <a:alpha val="0"/>
                </a:srgbClr>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t="56908" b="6133"/>
          <a:stretch/>
        </p:blipFill>
        <p:spPr>
          <a:xfrm>
            <a:off x="118872" y="6513457"/>
            <a:ext cx="1046922" cy="208018"/>
          </a:xfrm>
          <a:prstGeom prst="rect">
            <a:avLst/>
          </a:prstGeom>
        </p:spPr>
      </p:pic>
      <p:sp>
        <p:nvSpPr>
          <p:cNvPr id="3" name="Frame 2">
            <a:extLst>
              <a:ext uri="{FF2B5EF4-FFF2-40B4-BE49-F238E27FC236}">
                <a16:creationId xmlns:a16="http://schemas.microsoft.com/office/drawing/2014/main" id="{5691BEDD-72EA-1243-9CAF-712224F626D4}"/>
              </a:ext>
            </a:extLst>
          </p:cNvPr>
          <p:cNvSpPr/>
          <p:nvPr/>
        </p:nvSpPr>
        <p:spPr>
          <a:xfrm>
            <a:off x="1513348" y="112075"/>
            <a:ext cx="9160330" cy="865683"/>
          </a:xfrm>
          <a:prstGeom prst="frame">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90" y="1184562"/>
            <a:ext cx="7618779" cy="5039593"/>
          </a:xfrm>
          <a:prstGeom prst="rect">
            <a:avLst/>
          </a:prstGeom>
        </p:spPr>
      </p:pic>
      <p:sp>
        <p:nvSpPr>
          <p:cNvPr id="31" name="TextBox 6"/>
          <p:cNvSpPr txBox="1"/>
          <p:nvPr/>
        </p:nvSpPr>
        <p:spPr>
          <a:xfrm>
            <a:off x="7906233" y="1203453"/>
            <a:ext cx="4285767" cy="46166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venir Light" panose="020B0402020203020204"/>
              </a:rPr>
              <a:t>During intake, we ask a series of questions to determine the scope of the callers concerns and to determine if further consultation and actions are required.   </a:t>
            </a:r>
          </a:p>
          <a:p>
            <a:endParaRPr lang="en-US" sz="1400" dirty="0">
              <a:latin typeface="Avenir Light" panose="020B0402020203020204"/>
            </a:endParaRPr>
          </a:p>
          <a:p>
            <a:r>
              <a:rPr lang="en-US" sz="1400" dirty="0">
                <a:latin typeface="Avenir Light" panose="020B0402020203020204"/>
              </a:rPr>
              <a:t>During consultation, we work to understand the caller’s perspective and help identify additional issues and contributing factors. </a:t>
            </a:r>
          </a:p>
          <a:p>
            <a:endParaRPr lang="en-US" sz="1400" dirty="0">
              <a:latin typeface="Avenir Light" panose="020B0402020203020204"/>
            </a:endParaRPr>
          </a:p>
          <a:p>
            <a:r>
              <a:rPr lang="en-US" sz="1400" dirty="0">
                <a:latin typeface="Avenir Light" panose="020B0402020203020204"/>
              </a:rPr>
              <a:t>During the Intervention stage we work as an impartial third party to help reach a resolution.  </a:t>
            </a:r>
          </a:p>
          <a:p>
            <a:endParaRPr lang="en-US" sz="1400" dirty="0">
              <a:latin typeface="Avenir Light" panose="020B0402020203020204"/>
            </a:endParaRPr>
          </a:p>
          <a:p>
            <a:r>
              <a:rPr lang="en-US" sz="1400" dirty="0">
                <a:latin typeface="Avenir Light" panose="020B0402020203020204"/>
              </a:rPr>
              <a:t>We understand that sometimes there are other partners who can better address the issues- in those cases we make a referral. </a:t>
            </a:r>
          </a:p>
          <a:p>
            <a:endParaRPr lang="en-US" sz="1400" dirty="0">
              <a:latin typeface="Avenir Light" panose="020B0402020203020204"/>
            </a:endParaRPr>
          </a:p>
          <a:p>
            <a:r>
              <a:rPr lang="en-US" sz="1400" dirty="0">
                <a:latin typeface="Avenir Light" panose="020B0402020203020204"/>
              </a:rPr>
              <a:t>Our process is designed to allow for a resolution at any point. We use the data we collect from cases to :</a:t>
            </a:r>
          </a:p>
          <a:p>
            <a:pPr marL="285750" indent="-285750">
              <a:buFont typeface="Arial" panose="020B0604020202020204" pitchFamily="34" charset="0"/>
              <a:buChar char="•"/>
            </a:pPr>
            <a:r>
              <a:rPr lang="en-US" sz="1400" dirty="0">
                <a:latin typeface="Avenir Light" panose="020B0402020203020204"/>
              </a:rPr>
              <a:t>Refine or processes and practice</a:t>
            </a:r>
          </a:p>
          <a:p>
            <a:pPr marL="285750" indent="-285750">
              <a:buFont typeface="Arial" panose="020B0604020202020204" pitchFamily="34" charset="0"/>
              <a:buChar char="•"/>
            </a:pPr>
            <a:r>
              <a:rPr lang="en-US" sz="1400" dirty="0">
                <a:latin typeface="Avenir Light" panose="020B0402020203020204"/>
              </a:rPr>
              <a:t>Develop and provide technical assistance to schools and local education agencies</a:t>
            </a:r>
          </a:p>
          <a:p>
            <a:pPr marL="285750" indent="-285750">
              <a:buFont typeface="Arial" panose="020B0604020202020204" pitchFamily="34" charset="0"/>
              <a:buChar char="•"/>
            </a:pPr>
            <a:r>
              <a:rPr lang="en-US" sz="1400" dirty="0">
                <a:latin typeface="Avenir Light" panose="020B0402020203020204"/>
              </a:rPr>
              <a:t>Create police and systemic recommendations. </a:t>
            </a:r>
          </a:p>
        </p:txBody>
      </p:sp>
    </p:spTree>
    <p:extLst>
      <p:ext uri="{BB962C8B-B14F-4D97-AF65-F5344CB8AC3E}">
        <p14:creationId xmlns:p14="http://schemas.microsoft.com/office/powerpoint/2010/main" val="100154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969" y="136525"/>
            <a:ext cx="9446752" cy="1271378"/>
          </a:xfrm>
          <a:noFill/>
          <a:ln w="571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n-US" sz="3600" dirty="0">
                <a:solidFill>
                  <a:schemeClr val="tx1"/>
                </a:solidFill>
                <a:latin typeface="Avenir Light" panose="020B0402020203020204"/>
              </a:rPr>
              <a:t>Contact Summary </a:t>
            </a:r>
            <a:br>
              <a:rPr lang="en-US" sz="3600" dirty="0">
                <a:solidFill>
                  <a:schemeClr val="tx1"/>
                </a:solidFill>
                <a:latin typeface="Avenir Light" panose="020B0402020203020204"/>
              </a:rPr>
            </a:br>
            <a:r>
              <a:rPr lang="en-US" sz="2000" dirty="0">
                <a:solidFill>
                  <a:srgbClr val="7030A0"/>
                </a:solidFill>
                <a:latin typeface="Avenir Light" panose="020B0402020203020204"/>
              </a:rPr>
              <a:t>Total number of contacts received this month and describes the action taken.  </a:t>
            </a:r>
            <a:br>
              <a:rPr lang="en-US" sz="1200" dirty="0">
                <a:solidFill>
                  <a:schemeClr val="tx1"/>
                </a:solidFill>
                <a:latin typeface="Avenir Light" panose="020B0402020203020204"/>
              </a:rPr>
            </a:br>
            <a:endParaRPr lang="en-US" sz="1200" dirty="0">
              <a:solidFill>
                <a:schemeClr val="tx1"/>
              </a:solidFill>
              <a:latin typeface="Avenir Light" panose="020B0402020203020204"/>
            </a:endParaRPr>
          </a:p>
        </p:txBody>
      </p:sp>
      <p:sp>
        <p:nvSpPr>
          <p:cNvPr id="4" name="Slide Number Placeholder 3">
            <a:extLst>
              <a:ext uri="{FF2B5EF4-FFF2-40B4-BE49-F238E27FC236}">
                <a16:creationId xmlns:a16="http://schemas.microsoft.com/office/drawing/2014/main" id="{D47AEFCC-0AC4-8340-8DB5-3D8EBDBE68A6}"/>
              </a:ext>
            </a:extLst>
          </p:cNvPr>
          <p:cNvSpPr>
            <a:spLocks noGrp="1"/>
          </p:cNvSpPr>
          <p:nvPr>
            <p:ph type="sldNum" sz="quarter" idx="12"/>
          </p:nvPr>
        </p:nvSpPr>
        <p:spPr/>
        <p:txBody>
          <a:bodyPr/>
          <a:lstStyle/>
          <a:p>
            <a:fld id="{5EF5F4EE-6541-124B-A595-F86701179FAA}" type="slidenum">
              <a:rPr lang="en-US" smtClean="0">
                <a:solidFill>
                  <a:prstClr val="black">
                    <a:tint val="75000"/>
                  </a:prstClr>
                </a:solidFill>
              </a:rPr>
              <a:pPr/>
              <a:t>7</a:t>
            </a:fld>
            <a:endParaRPr lang="en-US">
              <a:solidFill>
                <a:prstClr val="black">
                  <a:tint val="75000"/>
                </a:prstClr>
              </a:solidFill>
            </a:endParaRPr>
          </a:p>
        </p:txBody>
      </p:sp>
      <p:graphicFrame>
        <p:nvGraphicFramePr>
          <p:cNvPr id="8" name="Table 7">
            <a:extLst>
              <a:ext uri="{FF2B5EF4-FFF2-40B4-BE49-F238E27FC236}">
                <a16:creationId xmlns:a16="http://schemas.microsoft.com/office/drawing/2014/main" id="{DCD48CA5-1559-1246-BA0E-44DE1BD44AE1}"/>
              </a:ext>
            </a:extLst>
          </p:cNvPr>
          <p:cNvGraphicFramePr>
            <a:graphicFrameLocks noGrp="1"/>
          </p:cNvGraphicFramePr>
          <p:nvPr>
            <p:extLst>
              <p:ext uri="{D42A27DB-BD31-4B8C-83A1-F6EECF244321}">
                <p14:modId xmlns:p14="http://schemas.microsoft.com/office/powerpoint/2010/main" val="3167592455"/>
              </p:ext>
            </p:extLst>
          </p:nvPr>
        </p:nvGraphicFramePr>
        <p:xfrm>
          <a:off x="142066" y="1643185"/>
          <a:ext cx="3381661" cy="1667167"/>
        </p:xfrm>
        <a:graphic>
          <a:graphicData uri="http://schemas.openxmlformats.org/drawingml/2006/table">
            <a:tbl>
              <a:tblPr>
                <a:tableStyleId>{5C22544A-7EE6-4342-B048-85BDC9FD1C3A}</a:tableStyleId>
              </a:tblPr>
              <a:tblGrid>
                <a:gridCol w="2640620">
                  <a:extLst>
                    <a:ext uri="{9D8B030D-6E8A-4147-A177-3AD203B41FA5}">
                      <a16:colId xmlns:a16="http://schemas.microsoft.com/office/drawing/2014/main" val="1762982654"/>
                    </a:ext>
                  </a:extLst>
                </a:gridCol>
                <a:gridCol w="741041">
                  <a:extLst>
                    <a:ext uri="{9D8B030D-6E8A-4147-A177-3AD203B41FA5}">
                      <a16:colId xmlns:a16="http://schemas.microsoft.com/office/drawing/2014/main" val="1761982806"/>
                    </a:ext>
                  </a:extLst>
                </a:gridCol>
              </a:tblGrid>
              <a:tr h="959142">
                <a:tc>
                  <a:txBody>
                    <a:bodyPr/>
                    <a:lstStyle/>
                    <a:p>
                      <a:pPr algn="ctr" rtl="0" fontAlgn="ctr"/>
                      <a:r>
                        <a:rPr lang="en-US" sz="2000" u="none" strike="noStrike" dirty="0">
                          <a:solidFill>
                            <a:schemeClr val="bg1"/>
                          </a:solidFill>
                          <a:effectLst/>
                          <a:latin typeface="Avenir Light" panose="020B0402020203020204"/>
                        </a:rPr>
                        <a:t>Total Contacts </a:t>
                      </a:r>
                    </a:p>
                  </a:txBody>
                  <a:tcPr marL="9525" marR="9525" marT="9525" marB="0" anchor="ctr">
                    <a:solidFill>
                      <a:srgbClr val="7030A0"/>
                    </a:solidFill>
                  </a:tcPr>
                </a:tc>
                <a:tc>
                  <a:txBody>
                    <a:bodyPr/>
                    <a:lstStyle/>
                    <a:p>
                      <a:pPr algn="ctr" rtl="0" fontAlgn="ctr"/>
                      <a:r>
                        <a:rPr lang="en-US" sz="3200" b="1" u="none" strike="noStrike" dirty="0">
                          <a:solidFill>
                            <a:schemeClr val="bg1"/>
                          </a:solidFill>
                          <a:effectLst/>
                          <a:latin typeface="Avenir Light" panose="020B0402020203020204"/>
                        </a:rPr>
                        <a:t>105</a:t>
                      </a:r>
                    </a:p>
                  </a:txBody>
                  <a:tcPr marL="9525" marR="57150" marT="9525" marB="0" anchor="ctr">
                    <a:solidFill>
                      <a:srgbClr val="7030A0"/>
                    </a:solidFill>
                  </a:tcPr>
                </a:tc>
                <a:extLst>
                  <a:ext uri="{0D108BD9-81ED-4DB2-BD59-A6C34878D82A}">
                    <a16:rowId xmlns:a16="http://schemas.microsoft.com/office/drawing/2014/main" val="1241822847"/>
                  </a:ext>
                </a:extLst>
              </a:tr>
              <a:tr h="708025">
                <a:tc>
                  <a:txBody>
                    <a:bodyPr/>
                    <a:lstStyle/>
                    <a:p>
                      <a:pPr algn="ctr" rtl="0" fontAlgn="ctr"/>
                      <a:r>
                        <a:rPr lang="en-US" sz="2000" u="none" strike="noStrike" dirty="0">
                          <a:solidFill>
                            <a:schemeClr val="bg1"/>
                          </a:solidFill>
                          <a:effectLst/>
                          <a:latin typeface="Avenir Light" panose="020B0402020203020204"/>
                        </a:rPr>
                        <a:t>Total Converted to Cases</a:t>
                      </a:r>
                      <a:endParaRPr lang="en-US" sz="2000" b="0" i="0" u="none" strike="noStrike" dirty="0">
                        <a:solidFill>
                          <a:schemeClr val="bg1"/>
                        </a:solidFill>
                        <a:effectLst/>
                        <a:latin typeface="Avenir Light" panose="020B0402020203020204"/>
                      </a:endParaRPr>
                    </a:p>
                  </a:txBody>
                  <a:tcPr marL="9525" marR="9525" marT="9525" marB="0" anchor="ctr">
                    <a:solidFill>
                      <a:srgbClr val="7030A0"/>
                    </a:solidFill>
                  </a:tcPr>
                </a:tc>
                <a:tc>
                  <a:txBody>
                    <a:bodyPr/>
                    <a:lstStyle/>
                    <a:p>
                      <a:pPr algn="ctr" rtl="0" fontAlgn="ctr"/>
                      <a:r>
                        <a:rPr lang="en-US" sz="3200" b="1" i="0" u="none" strike="noStrike" dirty="0">
                          <a:solidFill>
                            <a:schemeClr val="bg1"/>
                          </a:solidFill>
                          <a:effectLst/>
                          <a:latin typeface="Avenir Light" panose="020B0402020203020204"/>
                        </a:rPr>
                        <a:t>71</a:t>
                      </a:r>
                    </a:p>
                  </a:txBody>
                  <a:tcPr marL="9525" marR="57150" marT="9525" marB="0" anchor="ctr">
                    <a:solidFill>
                      <a:srgbClr val="7030A0"/>
                    </a:solidFill>
                  </a:tcPr>
                </a:tc>
                <a:extLst>
                  <a:ext uri="{0D108BD9-81ED-4DB2-BD59-A6C34878D82A}">
                    <a16:rowId xmlns:a16="http://schemas.microsoft.com/office/drawing/2014/main" val="2030382970"/>
                  </a:ext>
                </a:extLst>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3419111763"/>
              </p:ext>
            </p:extLst>
          </p:nvPr>
        </p:nvGraphicFramePr>
        <p:xfrm>
          <a:off x="3523727" y="1016001"/>
          <a:ext cx="8526207" cy="61751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5217" y="3545634"/>
            <a:ext cx="3381661" cy="1477328"/>
          </a:xfrm>
          <a:prstGeom prst="rect">
            <a:avLst/>
          </a:prstGeom>
          <a:noFill/>
        </p:spPr>
        <p:txBody>
          <a:bodyPr wrap="square" rtlCol="0">
            <a:spAutoFit/>
          </a:bodyPr>
          <a:lstStyle/>
          <a:p>
            <a:r>
              <a:rPr lang="en-US" dirty="0">
                <a:latin typeface="Avenir Light" panose="020B0402020203020204"/>
              </a:rPr>
              <a:t>A contact becomes a case when we determine that our direct intervention is necessary to most appropriately address issue. </a:t>
            </a:r>
          </a:p>
          <a:p>
            <a:endParaRPr lang="en-US" dirty="0"/>
          </a:p>
        </p:txBody>
      </p:sp>
      <p:sp>
        <p:nvSpPr>
          <p:cNvPr id="9" name="TextBox 8">
            <a:extLst>
              <a:ext uri="{FF2B5EF4-FFF2-40B4-BE49-F238E27FC236}">
                <a16:creationId xmlns:a16="http://schemas.microsoft.com/office/drawing/2014/main" id="{F18ABC64-BB53-4D07-A5F5-74401F89BA45}"/>
              </a:ext>
            </a:extLst>
          </p:cNvPr>
          <p:cNvSpPr txBox="1"/>
          <p:nvPr/>
        </p:nvSpPr>
        <p:spPr>
          <a:xfrm>
            <a:off x="75217" y="6488668"/>
            <a:ext cx="52207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Monthly View</a:t>
            </a:r>
            <a:r>
              <a:rPr lang="en-US" dirty="0">
                <a:solidFill>
                  <a:schemeClr val="bg1">
                    <a:lumMod val="50000"/>
                  </a:schemeClr>
                </a:solidFill>
                <a:latin typeface="Chalkduster"/>
              </a:rPr>
              <a:t>: March 2019 </a:t>
            </a:r>
            <a:endParaRPr lang="en-US" dirty="0">
              <a:solidFill>
                <a:prstClr val="black"/>
              </a:solidFill>
            </a:endParaRPr>
          </a:p>
        </p:txBody>
      </p:sp>
    </p:spTree>
    <p:extLst>
      <p:ext uri="{BB962C8B-B14F-4D97-AF65-F5344CB8AC3E}">
        <p14:creationId xmlns:p14="http://schemas.microsoft.com/office/powerpoint/2010/main" val="340398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EF5F4EE-6541-124B-A595-F86701179FAA}" type="slidenum">
              <a:rPr lang="en-US" smtClean="0"/>
              <a:t>8</a:t>
            </a:fld>
            <a:endParaRPr lang="en-US"/>
          </a:p>
        </p:txBody>
      </p:sp>
      <p:sp>
        <p:nvSpPr>
          <p:cNvPr id="8" name="Title 1"/>
          <p:cNvSpPr>
            <a:spLocks noGrp="1"/>
          </p:cNvSpPr>
          <p:nvPr>
            <p:ph type="title"/>
          </p:nvPr>
        </p:nvSpPr>
        <p:spPr>
          <a:noFill/>
          <a:ln w="571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n-US" sz="4000" b="1" dirty="0">
                <a:solidFill>
                  <a:schemeClr val="tx1"/>
                </a:solidFill>
                <a:latin typeface="Avenir Light" panose="020B0402020203020204"/>
              </a:rPr>
              <a:t>Yearly Comparison by Month</a:t>
            </a:r>
            <a:br>
              <a:rPr lang="en-US" sz="4000" b="1" dirty="0">
                <a:solidFill>
                  <a:schemeClr val="tx1"/>
                </a:solidFill>
                <a:latin typeface="Avenir Light" panose="020B0402020203020204"/>
              </a:rPr>
            </a:br>
            <a:r>
              <a:rPr lang="en-US" sz="2000" b="1" dirty="0">
                <a:solidFill>
                  <a:srgbClr val="7030A0"/>
                </a:solidFill>
                <a:latin typeface="Avenir Light" panose="020B0402020203020204"/>
              </a:rPr>
              <a:t>This chart compares this month this year (SY2018-19) to this month last year (SY2017-18).</a:t>
            </a:r>
            <a:endParaRPr lang="en-US" sz="2000" b="1" dirty="0">
              <a:solidFill>
                <a:schemeClr val="tx1"/>
              </a:solidFill>
              <a:latin typeface="Avenir Light" panose="020B0402020203020204"/>
            </a:endParaRPr>
          </a:p>
        </p:txBody>
      </p:sp>
      <p:graphicFrame>
        <p:nvGraphicFramePr>
          <p:cNvPr id="10" name="Chart 9"/>
          <p:cNvGraphicFramePr>
            <a:graphicFrameLocks/>
          </p:cNvGraphicFramePr>
          <p:nvPr>
            <p:extLst>
              <p:ext uri="{D42A27DB-BD31-4B8C-83A1-F6EECF244321}">
                <p14:modId xmlns:p14="http://schemas.microsoft.com/office/powerpoint/2010/main" val="625771481"/>
              </p:ext>
            </p:extLst>
          </p:nvPr>
        </p:nvGraphicFramePr>
        <p:xfrm>
          <a:off x="1140211" y="1901035"/>
          <a:ext cx="9911577" cy="38527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47B456A-6EE1-4299-BF2D-F68CCF4B7C56}"/>
              </a:ext>
            </a:extLst>
          </p:cNvPr>
          <p:cNvSpPr txBox="1"/>
          <p:nvPr/>
        </p:nvSpPr>
        <p:spPr>
          <a:xfrm>
            <a:off x="75217" y="6488668"/>
            <a:ext cx="52207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Monthly View</a:t>
            </a:r>
            <a:r>
              <a:rPr lang="en-US" dirty="0">
                <a:solidFill>
                  <a:schemeClr val="bg1">
                    <a:lumMod val="50000"/>
                  </a:schemeClr>
                </a:solidFill>
                <a:latin typeface="Chalkduster"/>
              </a:rPr>
              <a:t>: March 2019 </a:t>
            </a:r>
            <a:endParaRPr lang="en-US" dirty="0">
              <a:solidFill>
                <a:prstClr val="black"/>
              </a:solidFill>
            </a:endParaRPr>
          </a:p>
        </p:txBody>
      </p:sp>
    </p:spTree>
    <p:extLst>
      <p:ext uri="{BB962C8B-B14F-4D97-AF65-F5344CB8AC3E}">
        <p14:creationId xmlns:p14="http://schemas.microsoft.com/office/powerpoint/2010/main" val="42524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06493-9341-4764-A3D4-E0AC79FFC6D1}"/>
              </a:ext>
            </a:extLst>
          </p:cNvPr>
          <p:cNvSpPr>
            <a:spLocks noGrp="1"/>
          </p:cNvSpPr>
          <p:nvPr>
            <p:ph type="sldNum" sz="quarter" idx="12"/>
          </p:nvPr>
        </p:nvSpPr>
        <p:spPr/>
        <p:txBody>
          <a:bodyPr/>
          <a:lstStyle/>
          <a:p>
            <a:fld id="{5EF5F4EE-6541-124B-A595-F86701179FAA}" type="slidenum">
              <a:rPr lang="en-US" smtClean="0"/>
              <a:t>9</a:t>
            </a:fld>
            <a:endParaRPr lang="en-US"/>
          </a:p>
        </p:txBody>
      </p:sp>
      <p:graphicFrame>
        <p:nvGraphicFramePr>
          <p:cNvPr id="5" name="Chart 4">
            <a:extLst>
              <a:ext uri="{FF2B5EF4-FFF2-40B4-BE49-F238E27FC236}">
                <a16:creationId xmlns:a16="http://schemas.microsoft.com/office/drawing/2014/main" id="{137603F7-D1EC-4C0E-90FD-251C98BE185D}"/>
              </a:ext>
            </a:extLst>
          </p:cNvPr>
          <p:cNvGraphicFramePr>
            <a:graphicFrameLocks/>
          </p:cNvGraphicFramePr>
          <p:nvPr>
            <p:extLst>
              <p:ext uri="{D42A27DB-BD31-4B8C-83A1-F6EECF244321}">
                <p14:modId xmlns:p14="http://schemas.microsoft.com/office/powerpoint/2010/main" val="3437924013"/>
              </p:ext>
            </p:extLst>
          </p:nvPr>
        </p:nvGraphicFramePr>
        <p:xfrm>
          <a:off x="559312" y="1378608"/>
          <a:ext cx="11026230" cy="511006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C35F3219-1E07-4071-A373-5231F7CBE2F6}"/>
              </a:ext>
            </a:extLst>
          </p:cNvPr>
          <p:cNvSpPr txBox="1">
            <a:spLocks/>
          </p:cNvSpPr>
          <p:nvPr/>
        </p:nvSpPr>
        <p:spPr>
          <a:xfrm>
            <a:off x="838200" y="365126"/>
            <a:ext cx="10515600" cy="1013482"/>
          </a:xfrm>
          <a:prstGeom prst="rect">
            <a:avLst/>
          </a:prstGeom>
          <a:noFill/>
          <a:ln w="57150" cap="flat" cmpd="sng" algn="ctr">
            <a:solidFill>
              <a:srgbClr val="7030A0"/>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tx1"/>
                </a:solidFill>
                <a:latin typeface="Avenir Light" panose="020B0402020203020204"/>
              </a:rPr>
              <a:t>Cases by Category</a:t>
            </a:r>
          </a:p>
          <a:p>
            <a:pPr algn="ctr"/>
            <a:r>
              <a:rPr lang="en-US" sz="2000" b="1" dirty="0">
                <a:solidFill>
                  <a:srgbClr val="7030A0"/>
                </a:solidFill>
                <a:latin typeface="Avenir Light" panose="020B0402020203020204"/>
              </a:rPr>
              <a:t>This chart represents all cases collected this month.</a:t>
            </a:r>
          </a:p>
        </p:txBody>
      </p:sp>
      <p:sp>
        <p:nvSpPr>
          <p:cNvPr id="11" name="TextBox 10">
            <a:extLst>
              <a:ext uri="{FF2B5EF4-FFF2-40B4-BE49-F238E27FC236}">
                <a16:creationId xmlns:a16="http://schemas.microsoft.com/office/drawing/2014/main" id="{D8DFE856-0938-46FA-9C38-BE700139B3EC}"/>
              </a:ext>
            </a:extLst>
          </p:cNvPr>
          <p:cNvSpPr txBox="1"/>
          <p:nvPr/>
        </p:nvSpPr>
        <p:spPr>
          <a:xfrm>
            <a:off x="75217" y="6488668"/>
            <a:ext cx="52207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ED7D31"/>
                </a:solidFill>
                <a:latin typeface="Chalkduster"/>
              </a:rPr>
              <a:t>Monthly View</a:t>
            </a:r>
            <a:r>
              <a:rPr lang="en-US" dirty="0">
                <a:solidFill>
                  <a:schemeClr val="bg1">
                    <a:lumMod val="50000"/>
                  </a:schemeClr>
                </a:solidFill>
                <a:latin typeface="Chalkduster"/>
              </a:rPr>
              <a:t>: March 2019 </a:t>
            </a:r>
            <a:endParaRPr lang="en-US" dirty="0">
              <a:solidFill>
                <a:prstClr val="black"/>
              </a:solidFill>
            </a:endParaRPr>
          </a:p>
        </p:txBody>
      </p:sp>
    </p:spTree>
    <p:extLst>
      <p:ext uri="{BB962C8B-B14F-4D97-AF65-F5344CB8AC3E}">
        <p14:creationId xmlns:p14="http://schemas.microsoft.com/office/powerpoint/2010/main" val="2637795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3299</TotalTime>
  <Words>1346</Words>
  <Application>Microsoft Office PowerPoint</Application>
  <PresentationFormat>Widescreen</PresentationFormat>
  <Paragraphs>170</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Arial</vt:lpstr>
      <vt:lpstr>Avenir Light</vt:lpstr>
      <vt:lpstr>Avenir Roman</vt:lpstr>
      <vt:lpstr>Calibri</vt:lpstr>
      <vt:lpstr>Calibri Light</vt:lpstr>
      <vt:lpstr>Chalkduster</vt:lpstr>
      <vt:lpstr>Gill Sans Light</vt:lpstr>
      <vt:lpstr>Office Theme</vt:lpstr>
      <vt:lpstr>   </vt:lpstr>
      <vt:lpstr>PowerPoint Presentation</vt:lpstr>
      <vt:lpstr>Role of the Education Ombudsman</vt:lpstr>
      <vt:lpstr>PowerPoint Presentation</vt:lpstr>
      <vt:lpstr>Our Core Values</vt:lpstr>
      <vt:lpstr>PowerPoint Presentation</vt:lpstr>
      <vt:lpstr>Contact Summary  Total number of contacts received this month and describes the action taken.   </vt:lpstr>
      <vt:lpstr>Yearly Comparison by Month This chart compares this month this year (SY2018-19) to this month last year (SY2017-18).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Fitzpatrick, Ryvell (SBOE)</dc:creator>
  <cp:lastModifiedBy>Fitzpatrick, Ryvell (SBOE)</cp:lastModifiedBy>
  <cp:revision>35</cp:revision>
  <cp:lastPrinted>2019-03-15T15:26:28Z</cp:lastPrinted>
  <dcterms:created xsi:type="dcterms:W3CDTF">2019-03-11T18:48:06Z</dcterms:created>
  <dcterms:modified xsi:type="dcterms:W3CDTF">2019-04-23T17:21:16Z</dcterms:modified>
</cp:coreProperties>
</file>