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2.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ags/tag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625" r:id="rId2"/>
    <p:sldId id="626" r:id="rId3"/>
    <p:sldId id="630" r:id="rId4"/>
    <p:sldId id="633" r:id="rId5"/>
    <p:sldId id="634" r:id="rId6"/>
    <p:sldId id="635" r:id="rId7"/>
    <p:sldId id="608" r:id="rId8"/>
    <p:sldId id="615" r:id="rId9"/>
    <p:sldId id="704" r:id="rId10"/>
    <p:sldId id="705" r:id="rId11"/>
    <p:sldId id="709" r:id="rId12"/>
    <p:sldId id="706" r:id="rId13"/>
    <p:sldId id="696" r:id="rId14"/>
    <p:sldId id="714" r:id="rId15"/>
    <p:sldId id="712" r:id="rId16"/>
    <p:sldId id="711" r:id="rId17"/>
    <p:sldId id="707" r:id="rId18"/>
    <p:sldId id="713" r:id="rId19"/>
    <p:sldId id="708" r:id="rId20"/>
    <p:sldId id="710" r:id="rId21"/>
    <p:sldId id="721" r:id="rId22"/>
    <p:sldId id="720" r:id="rId23"/>
    <p:sldId id="718" r:id="rId24"/>
    <p:sldId id="719" r:id="rId25"/>
    <p:sldId id="639"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B2B"/>
    <a:srgbClr val="8D6F1B"/>
    <a:srgbClr val="9E7C1E"/>
    <a:srgbClr val="669489"/>
    <a:srgbClr val="FF7300"/>
    <a:srgbClr val="FF5A35"/>
    <a:srgbClr val="D883FF"/>
    <a:srgbClr val="6296C7"/>
    <a:srgbClr val="00A6E4"/>
    <a:srgbClr val="FFD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82984"/>
  </p:normalViewPr>
  <p:slideViewPr>
    <p:cSldViewPr snapToGrid="0" snapToObjects="1">
      <p:cViewPr varScale="1">
        <p:scale>
          <a:sx n="77" d="100"/>
          <a:sy n="77" d="100"/>
        </p:scale>
        <p:origin x="317"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34199580748754"/>
          <c:y val="0.11297826142507487"/>
          <c:w val="0.89258061960109825"/>
          <c:h val="0.80008243763570641"/>
        </c:manualLayout>
      </c:layout>
      <c:pie3DChart>
        <c:varyColors val="1"/>
        <c:ser>
          <c:idx val="0"/>
          <c:order val="0"/>
          <c:tx>
            <c:strRef>
              <c:f>Sheet1!$B$75</c:f>
              <c:strCache>
                <c:ptCount val="1"/>
                <c:pt idx="0">
                  <c:v>Column2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404-9942-A4A2-BA4FC74D769B}"/>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404-9942-A4A2-BA4FC74D769B}"/>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0404-9942-A4A2-BA4FC74D769B}"/>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0404-9942-A4A2-BA4FC74D769B}"/>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4236-4002-942D-3975B0C00AF7}"/>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4236-4002-942D-3975B0C00AF7}"/>
              </c:ext>
            </c:extLst>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4236-4002-942D-3975B0C00AF7}"/>
              </c:ext>
            </c:extLst>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F-4236-4002-942D-3975B0C00AF7}"/>
              </c:ext>
            </c:extLst>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1-4236-4002-942D-3975B0C00AF7}"/>
              </c:ext>
            </c:extLst>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3-4236-4002-942D-3975B0C00AF7}"/>
              </c:ext>
            </c:extLst>
          </c:dPt>
          <c:dLbls>
            <c:dLbl>
              <c:idx val="0"/>
              <c:layout>
                <c:manualLayout>
                  <c:x val="-0.15981015687149702"/>
                  <c:y val="5.73630400155838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404-9942-A4A2-BA4FC74D769B}"/>
                </c:ext>
              </c:extLst>
            </c:dLbl>
            <c:dLbl>
              <c:idx val="1"/>
              <c:layout>
                <c:manualLayout>
                  <c:x val="2.0428623941422107E-2"/>
                  <c:y val="-2.76536419399434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404-9942-A4A2-BA4FC74D769B}"/>
                </c:ext>
              </c:extLst>
            </c:dLbl>
            <c:dLbl>
              <c:idx val="2"/>
              <c:layout>
                <c:manualLayout>
                  <c:x val="0.14648035647246094"/>
                  <c:y val="-0.2822250236369367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894991399073537"/>
                      <c:h val="0.14137739734829308"/>
                    </c:manualLayout>
                  </c15:layout>
                </c:ext>
                <c:ext xmlns:c16="http://schemas.microsoft.com/office/drawing/2014/chart" uri="{C3380CC4-5D6E-409C-BE32-E72D297353CC}">
                  <c16:uniqueId val="{00000005-0404-9942-A4A2-BA4FC74D769B}"/>
                </c:ext>
              </c:extLst>
            </c:dLbl>
            <c:dLbl>
              <c:idx val="3"/>
              <c:layout>
                <c:manualLayout>
                  <c:x val="3.2354761380325725E-2"/>
                  <c:y val="9.352153507321431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160559754448941"/>
                      <c:h val="0.12762445916503931"/>
                    </c:manualLayout>
                  </c15:layout>
                </c:ext>
                <c:ext xmlns:c16="http://schemas.microsoft.com/office/drawing/2014/chart" uri="{C3380CC4-5D6E-409C-BE32-E72D297353CC}">
                  <c16:uniqueId val="{00000007-0404-9942-A4A2-BA4FC74D769B}"/>
                </c:ext>
              </c:extLst>
            </c:dLbl>
            <c:dLbl>
              <c:idx val="4"/>
              <c:layout>
                <c:manualLayout>
                  <c:x val="-3.9103380979485479E-3"/>
                  <c:y val="6.632748480403280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125306496601185"/>
                      <c:h val="0.16781428793103384"/>
                    </c:manualLayout>
                  </c15:layout>
                </c:ext>
                <c:ext xmlns:c16="http://schemas.microsoft.com/office/drawing/2014/chart" uri="{C3380CC4-5D6E-409C-BE32-E72D297353CC}">
                  <c16:uniqueId val="{00000009-4236-4002-942D-3975B0C00AF7}"/>
                </c:ext>
              </c:extLst>
            </c:dLbl>
            <c:dLbl>
              <c:idx val="5"/>
              <c:layout>
                <c:manualLayout>
                  <c:x val="-1.9670605961257425E-2"/>
                  <c:y val="4.31364372498123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236-4002-942D-3975B0C00AF7}"/>
                </c:ext>
              </c:extLst>
            </c:dLbl>
            <c:dLbl>
              <c:idx val="6"/>
              <c:layout>
                <c:manualLayout>
                  <c:x val="-3.923665354053097E-2"/>
                  <c:y val="1.194105079469361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8699363999107316"/>
                      <c:h val="9.8345951426974734E-2"/>
                    </c:manualLayout>
                  </c15:layout>
                </c:ext>
                <c:ext xmlns:c16="http://schemas.microsoft.com/office/drawing/2014/chart" uri="{C3380CC4-5D6E-409C-BE32-E72D297353CC}">
                  <c16:uniqueId val="{0000000D-4236-4002-942D-3975B0C00AF7}"/>
                </c:ext>
              </c:extLst>
            </c:dLbl>
            <c:dLbl>
              <c:idx val="7"/>
              <c:layout>
                <c:manualLayout>
                  <c:x val="-3.3252473235840817E-2"/>
                  <c:y val="-9.714160645250419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236-4002-942D-3975B0C00AF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Sheet1!$A$76:$A$85</c:f>
              <c:strCache>
                <c:ptCount val="8"/>
                <c:pt idx="0">
                  <c:v>Intakes </c:v>
                </c:pt>
                <c:pt idx="1">
                  <c:v>Information Only</c:v>
                </c:pt>
                <c:pt idx="2">
                  <c:v>Caller Did Not Return Our Call</c:v>
                </c:pt>
                <c:pt idx="3">
                  <c:v>Not Within Jurisdiction</c:v>
                </c:pt>
                <c:pt idx="4">
                  <c:v>Does Not Meet Criteria for Intake (Refer Out)</c:v>
                </c:pt>
                <c:pt idx="5">
                  <c:v>Already Resolved</c:v>
                </c:pt>
                <c:pt idx="6">
                  <c:v>Declined Services</c:v>
                </c:pt>
                <c:pt idx="7">
                  <c:v>Wrong Number</c:v>
                </c:pt>
              </c:strCache>
            </c:strRef>
          </c:cat>
          <c:val>
            <c:numRef>
              <c:f>Sheet1!$B$76:$B$85</c:f>
              <c:numCache>
                <c:formatCode>General</c:formatCode>
                <c:ptCount val="10"/>
                <c:pt idx="0">
                  <c:v>97</c:v>
                </c:pt>
                <c:pt idx="1">
                  <c:v>10</c:v>
                </c:pt>
                <c:pt idx="2">
                  <c:v>70</c:v>
                </c:pt>
                <c:pt idx="3">
                  <c:v>13</c:v>
                </c:pt>
                <c:pt idx="4">
                  <c:v>15</c:v>
                </c:pt>
                <c:pt idx="5">
                  <c:v>13</c:v>
                </c:pt>
                <c:pt idx="6">
                  <c:v>6</c:v>
                </c:pt>
                <c:pt idx="7">
                  <c:v>14</c:v>
                </c:pt>
              </c:numCache>
            </c:numRef>
          </c:val>
          <c:extLst>
            <c:ext xmlns:c16="http://schemas.microsoft.com/office/drawing/2014/chart" uri="{C3380CC4-5D6E-409C-BE32-E72D297353CC}">
              <c16:uniqueId val="{0000000A-0404-9942-A4A2-BA4FC74D769B}"/>
            </c:ext>
          </c:extLst>
        </c:ser>
        <c:dLbls>
          <c:dLblPos val="bestFit"/>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b="0" i="0">
          <a:latin typeface="Avenir Light" panose="020B0402020203020204" pitchFamily="34" charset="77"/>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8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9.2297898325961025E-2"/>
          <c:w val="1"/>
          <c:h val="0.76324526100904067"/>
        </c:manualLayout>
      </c:layout>
      <c:pie3DChart>
        <c:varyColors val="1"/>
        <c:ser>
          <c:idx val="0"/>
          <c:order val="0"/>
          <c:explosion val="5"/>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8529-41CD-AA8B-1125044F4990}"/>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8529-41CD-AA8B-1125044F4990}"/>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8529-41CD-AA8B-1125044F4990}"/>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8529-41CD-AA8B-1125044F4990}"/>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8529-41CD-AA8B-1125044F4990}"/>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8529-41CD-AA8B-1125044F4990}"/>
              </c:ext>
            </c:extLst>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8529-41CD-AA8B-1125044F4990}"/>
              </c:ext>
            </c:extLst>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F-8529-41CD-AA8B-1125044F4990}"/>
              </c:ext>
            </c:extLst>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1-8529-41CD-AA8B-1125044F4990}"/>
              </c:ext>
            </c:extLst>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3-8529-41CD-AA8B-1125044F4990}"/>
              </c:ext>
            </c:extLst>
          </c:dPt>
          <c:dLbls>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D-8529-41CD-AA8B-1125044F4990}"/>
                </c:ext>
              </c:extLst>
            </c:dLbl>
            <c:dLbl>
              <c:idx val="9"/>
              <c:tx>
                <c:rich>
                  <a:bodyPr/>
                  <a:lstStyle/>
                  <a:p>
                    <a:fld id="{6FA441FF-0939-4098-87DD-4399D8EEC492}" type="CATEGORYNAME">
                      <a:rPr lang="en-US">
                        <a:solidFill>
                          <a:schemeClr val="bg1"/>
                        </a:solidFill>
                      </a:rPr>
                      <a:pPr/>
                      <a:t>[CATEGORY NAME]</a:t>
                    </a:fld>
                    <a:r>
                      <a:rPr lang="en-US" baseline="0" dirty="0">
                        <a:solidFill>
                          <a:schemeClr val="bg1"/>
                        </a:solidFill>
                      </a:rPr>
                      <a:t>
</a:t>
                    </a:r>
                    <a:fld id="{F348097F-3C0E-4C54-B03D-040E4792FB11}"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8529-41CD-AA8B-1125044F499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Sheet1!$A$111:$A$120</c:f>
              <c:strCache>
                <c:ptCount val="8"/>
                <c:pt idx="0">
                  <c:v>Ward 1</c:v>
                </c:pt>
                <c:pt idx="3">
                  <c:v>Ward 4</c:v>
                </c:pt>
                <c:pt idx="4">
                  <c:v>Ward 5</c:v>
                </c:pt>
                <c:pt idx="5">
                  <c:v>Ward 6</c:v>
                </c:pt>
                <c:pt idx="6">
                  <c:v>Ward 7</c:v>
                </c:pt>
                <c:pt idx="7">
                  <c:v>Ward 8</c:v>
                </c:pt>
              </c:strCache>
            </c:strRef>
          </c:cat>
          <c:val>
            <c:numRef>
              <c:f>Sheet1!$B$111:$B$120</c:f>
              <c:numCache>
                <c:formatCode>General</c:formatCode>
                <c:ptCount val="10"/>
                <c:pt idx="0" formatCode="0">
                  <c:v>3</c:v>
                </c:pt>
                <c:pt idx="3" formatCode="0">
                  <c:v>2</c:v>
                </c:pt>
                <c:pt idx="4" formatCode="0">
                  <c:v>4</c:v>
                </c:pt>
                <c:pt idx="5" formatCode="0">
                  <c:v>5</c:v>
                </c:pt>
                <c:pt idx="6" formatCode="0">
                  <c:v>4</c:v>
                </c:pt>
                <c:pt idx="7" formatCode="0">
                  <c:v>7</c:v>
                </c:pt>
              </c:numCache>
            </c:numRef>
          </c:val>
          <c:extLst>
            <c:ext xmlns:c16="http://schemas.microsoft.com/office/drawing/2014/chart" uri="{C3380CC4-5D6E-409C-BE32-E72D297353CC}">
              <c16:uniqueId val="{00000014-8529-41CD-AA8B-1125044F4990}"/>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8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4063176609687"/>
          <c:w val="1"/>
          <c:h val="0.76324526100904067"/>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65C2-4257-B0C1-E13C488A406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65C2-4257-B0C1-E13C488A4067}"/>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65C2-4257-B0C1-E13C488A4067}"/>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65C2-4257-B0C1-E13C488A4067}"/>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65C2-4257-B0C1-E13C488A4067}"/>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65C2-4257-B0C1-E13C488A4067}"/>
              </c:ext>
            </c:extLst>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65C2-4257-B0C1-E13C488A4067}"/>
              </c:ext>
            </c:extLst>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F-65C2-4257-B0C1-E13C488A4067}"/>
              </c:ext>
            </c:extLst>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1-65C2-4257-B0C1-E13C488A4067}"/>
              </c:ext>
            </c:extLst>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3-65C2-4257-B0C1-E13C488A4067}"/>
              </c:ext>
            </c:extLst>
          </c:dPt>
          <c:dLbls>
            <c:dLbl>
              <c:idx val="0"/>
              <c:layout>
                <c:manualLayout>
                  <c:x val="-0.15065774071307375"/>
                  <c:y val="-0.3056127882563949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6778213174073887"/>
                      <c:h val="0.21992322248771068"/>
                    </c:manualLayout>
                  </c15:layout>
                </c:ext>
                <c:ext xmlns:c16="http://schemas.microsoft.com/office/drawing/2014/chart" uri="{C3380CC4-5D6E-409C-BE32-E72D297353CC}">
                  <c16:uniqueId val="{00000001-65C2-4257-B0C1-E13C488A4067}"/>
                </c:ext>
              </c:extLst>
            </c:dLbl>
            <c:dLbl>
              <c:idx val="9"/>
              <c:tx>
                <c:rich>
                  <a:bodyPr/>
                  <a:lstStyle/>
                  <a:p>
                    <a:fld id="{6FA441FF-0939-4098-87DD-4399D8EEC492}" type="CATEGORYNAME">
                      <a:rPr lang="en-US">
                        <a:solidFill>
                          <a:schemeClr val="bg1"/>
                        </a:solidFill>
                      </a:rPr>
                      <a:pPr/>
                      <a:t>[CATEGORY NAME]</a:t>
                    </a:fld>
                    <a:r>
                      <a:rPr lang="en-US" baseline="0" dirty="0">
                        <a:solidFill>
                          <a:schemeClr val="bg1"/>
                        </a:solidFill>
                      </a:rPr>
                      <a:t>
</a:t>
                    </a:r>
                    <a:fld id="{F348097F-3C0E-4C54-B03D-040E4792FB11}"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65C2-4257-B0C1-E13C488A406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Sheet1!$A$111:$A$120</c:f>
              <c:strCache>
                <c:ptCount val="3"/>
                <c:pt idx="0">
                  <c:v>Elementary </c:v>
                </c:pt>
                <c:pt idx="1">
                  <c:v>Middle</c:v>
                </c:pt>
                <c:pt idx="2">
                  <c:v>High </c:v>
                </c:pt>
              </c:strCache>
            </c:strRef>
          </c:cat>
          <c:val>
            <c:numRef>
              <c:f>Sheet1!$B$111:$B$120</c:f>
              <c:numCache>
                <c:formatCode>0</c:formatCode>
                <c:ptCount val="10"/>
                <c:pt idx="0">
                  <c:v>13</c:v>
                </c:pt>
                <c:pt idx="1">
                  <c:v>12</c:v>
                </c:pt>
                <c:pt idx="2">
                  <c:v>8</c:v>
                </c:pt>
              </c:numCache>
            </c:numRef>
          </c:val>
          <c:extLst>
            <c:ext xmlns:c16="http://schemas.microsoft.com/office/drawing/2014/chart" uri="{C3380CC4-5D6E-409C-BE32-E72D297353CC}">
              <c16:uniqueId val="{00000014-65C2-4257-B0C1-E13C488A406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44"/>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914324301766078E-2"/>
          <c:y val="0.18586259463563107"/>
          <c:w val="0.74192883133746768"/>
          <c:h val="0.5674096042541632"/>
        </c:manualLayout>
      </c:layout>
      <c:pie3DChart>
        <c:varyColors val="1"/>
        <c:ser>
          <c:idx val="0"/>
          <c:order val="0"/>
          <c:explosion val="9"/>
          <c:dPt>
            <c:idx val="0"/>
            <c:bubble3D val="0"/>
            <c:explosion val="1"/>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D223-4CEC-BBA1-4C08D28CFCCB}"/>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D223-4CEC-BBA1-4C08D28CFCCB}"/>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D223-4CEC-BBA1-4C08D28CFCCB}"/>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D223-4CEC-BBA1-4C08D28CFCCB}"/>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D223-4CEC-BBA1-4C08D28CFCCB}"/>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D223-4CEC-BBA1-4C08D28CFCCB}"/>
              </c:ext>
            </c:extLst>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D223-4CEC-BBA1-4C08D28CFCCB}"/>
              </c:ext>
            </c:extLst>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F-D223-4CEC-BBA1-4C08D28CFCCB}"/>
              </c:ext>
            </c:extLst>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1-D223-4CEC-BBA1-4C08D28CFCCB}"/>
              </c:ext>
            </c:extLst>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3-D223-4CEC-BBA1-4C08D28CFCCB}"/>
              </c:ext>
            </c:extLst>
          </c:dPt>
          <c:dLbls>
            <c:dLbl>
              <c:idx val="0"/>
              <c:layout>
                <c:manualLayout>
                  <c:x val="0.20688349884517057"/>
                  <c:y val="9.67625385681550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970127930548677"/>
                      <c:h val="0.17303541827730068"/>
                    </c:manualLayout>
                  </c15:layout>
                </c:ext>
                <c:ext xmlns:c16="http://schemas.microsoft.com/office/drawing/2014/chart" uri="{C3380CC4-5D6E-409C-BE32-E72D297353CC}">
                  <c16:uniqueId val="{00000001-D223-4CEC-BBA1-4C08D28CFCCB}"/>
                </c:ext>
              </c:extLst>
            </c:dLbl>
            <c:dLbl>
              <c:idx val="2"/>
              <c:layout>
                <c:manualLayout>
                  <c:x val="3.1959545618743555E-2"/>
                  <c:y val="-6.590627328889724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223-4CEC-BBA1-4C08D28CFCCB}"/>
                </c:ext>
              </c:extLst>
            </c:dLbl>
            <c:dLbl>
              <c:idx val="4"/>
              <c:layout>
                <c:manualLayout>
                  <c:x val="-2.5709712507676892E-3"/>
                  <c:y val="-2.45658688369307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223-4CEC-BBA1-4C08D28CFCCB}"/>
                </c:ext>
              </c:extLst>
            </c:dLbl>
            <c:dLbl>
              <c:idx val="9"/>
              <c:tx>
                <c:rich>
                  <a:bodyPr/>
                  <a:lstStyle/>
                  <a:p>
                    <a:fld id="{6FA441FF-0939-4098-87DD-4399D8EEC492}" type="CATEGORYNAME">
                      <a:rPr lang="en-US">
                        <a:solidFill>
                          <a:schemeClr val="bg1"/>
                        </a:solidFill>
                      </a:rPr>
                      <a:pPr/>
                      <a:t>[CATEGORY NAME]</a:t>
                    </a:fld>
                    <a:r>
                      <a:rPr lang="en-US" baseline="0" dirty="0">
                        <a:solidFill>
                          <a:schemeClr val="bg1"/>
                        </a:solidFill>
                      </a:rPr>
                      <a:t>
</a:t>
                    </a:r>
                    <a:fld id="{F348097F-3C0E-4C54-B03D-040E4792FB11}"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D223-4CEC-BBA1-4C08D28CFCC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Sheet1!$A$111:$A$120</c:f>
              <c:strCache>
                <c:ptCount val="5"/>
                <c:pt idx="0">
                  <c:v>African American</c:v>
                </c:pt>
                <c:pt idx="3">
                  <c:v>Multiracial</c:v>
                </c:pt>
                <c:pt idx="4">
                  <c:v>Declined to Identify</c:v>
                </c:pt>
              </c:strCache>
            </c:strRef>
          </c:cat>
          <c:val>
            <c:numRef>
              <c:f>Sheet1!$B$111:$B$120</c:f>
              <c:numCache>
                <c:formatCode>General</c:formatCode>
                <c:ptCount val="10"/>
                <c:pt idx="0" formatCode="0">
                  <c:v>21</c:v>
                </c:pt>
                <c:pt idx="3" formatCode="0">
                  <c:v>2</c:v>
                </c:pt>
                <c:pt idx="4" formatCode="0">
                  <c:v>2</c:v>
                </c:pt>
              </c:numCache>
            </c:numRef>
          </c:val>
          <c:extLst>
            <c:ext xmlns:c16="http://schemas.microsoft.com/office/drawing/2014/chart" uri="{C3380CC4-5D6E-409C-BE32-E72D297353CC}">
              <c16:uniqueId val="{00000014-D223-4CEC-BBA1-4C08D28CFCCB}"/>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317"/>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3213222452770485"/>
          <c:w val="1"/>
          <c:h val="0.76698563721201518"/>
        </c:manualLayout>
      </c:layout>
      <c:pie3DChart>
        <c:varyColors val="1"/>
        <c:ser>
          <c:idx val="0"/>
          <c:order val="0"/>
          <c:explosion val="9"/>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65C0-466B-B2BD-031E9800DCA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65C0-466B-B2BD-031E9800DCAE}"/>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65C0-466B-B2BD-031E9800DCAE}"/>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65C0-466B-B2BD-031E9800DCAE}"/>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65C0-466B-B2BD-031E9800DCAE}"/>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65C0-466B-B2BD-031E9800DCAE}"/>
              </c:ext>
            </c:extLst>
          </c:dPt>
          <c:dLbls>
            <c:dLbl>
              <c:idx val="0"/>
              <c:layout>
                <c:manualLayout>
                  <c:x val="-0.15924905016822136"/>
                  <c:y val="-4.9630774285489142E-2"/>
                </c:manualLayout>
              </c:layout>
              <c:tx>
                <c:rich>
                  <a:bodyPr/>
                  <a:lstStyle/>
                  <a:p>
                    <a:fld id="{C3C3619B-69BD-4EBD-A540-4EBE4286B928}" type="CATEGORYNAME">
                      <a:rPr lang="en-US" sz="1400" b="0">
                        <a:solidFill>
                          <a:schemeClr val="tx1"/>
                        </a:solidFill>
                      </a:rPr>
                      <a:pPr/>
                      <a:t>[CATEGORY NAME]</a:t>
                    </a:fld>
                    <a:r>
                      <a:rPr lang="en-US" sz="1400" b="1" baseline="0" dirty="0">
                        <a:solidFill>
                          <a:schemeClr val="tx1"/>
                        </a:solidFill>
                      </a:rPr>
                      <a:t>
</a:t>
                    </a:r>
                    <a:fld id="{47AF9EE7-76EB-471B-AAF3-0C38B0304404}" type="PERCENTAGE">
                      <a:rPr lang="en-US" sz="1400" b="0" baseline="0">
                        <a:solidFill>
                          <a:schemeClr val="tx1"/>
                        </a:solidFill>
                      </a:rPr>
                      <a:pPr/>
                      <a:t>[PERCENTAGE]</a:t>
                    </a:fld>
                    <a:endParaRPr lang="en-US" sz="1400" b="1"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C0-466B-B2BD-031E9800DCAE}"/>
                </c:ext>
              </c:extLst>
            </c:dLbl>
            <c:dLbl>
              <c:idx val="2"/>
              <c:layout>
                <c:manualLayout>
                  <c:x val="-7.4953530626772513E-2"/>
                  <c:y val="2.478867520825291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5C0-466B-B2BD-031E9800DCAE}"/>
                </c:ext>
              </c:extLst>
            </c:dLbl>
            <c:dLbl>
              <c:idx val="3"/>
              <c:layout>
                <c:manualLayout>
                  <c:x val="-0.10936857927403898"/>
                  <c:y val="-0.1279394814412157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5C0-466B-B2BD-031E9800DCAE}"/>
                </c:ext>
              </c:extLst>
            </c:dLbl>
            <c:dLbl>
              <c:idx val="4"/>
              <c:layout>
                <c:manualLayout>
                  <c:x val="3.196321701602443E-3"/>
                  <c:y val="-0.1889099630612053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161302832400314"/>
                      <c:h val="0.21160727045432995"/>
                    </c:manualLayout>
                  </c15:layout>
                </c:ext>
                <c:ext xmlns:c16="http://schemas.microsoft.com/office/drawing/2014/chart" uri="{C3380CC4-5D6E-409C-BE32-E72D297353CC}">
                  <c16:uniqueId val="{00000009-65C0-466B-B2BD-031E9800DCAE}"/>
                </c:ext>
              </c:extLst>
            </c:dLbl>
            <c:dLbl>
              <c:idx val="5"/>
              <c:layout>
                <c:manualLayout>
                  <c:x val="9.0293821770805721E-2"/>
                  <c:y val="-0.13953930594380609"/>
                </c:manualLayout>
              </c:layout>
              <c:tx>
                <c:rich>
                  <a:bodyPr rot="0" spcFirstLastPara="1" vertOverflow="ellipsis" vert="horz" wrap="square" anchor="ctr" anchorCtr="1"/>
                  <a:lstStyle/>
                  <a:p>
                    <a:pPr>
                      <a:defRPr sz="1400" b="1" i="0" u="none" strike="noStrike" kern="1200" baseline="0">
                        <a:solidFill>
                          <a:schemeClr val="tx1"/>
                        </a:solidFill>
                        <a:latin typeface="Avenir Light" panose="020B0402020203020204" pitchFamily="34" charset="77"/>
                        <a:ea typeface="+mn-ea"/>
                        <a:cs typeface="+mn-cs"/>
                      </a:defRPr>
                    </a:pPr>
                    <a:fld id="{1379F58D-CE1E-4045-BCF6-B2CB86DFECFE}" type="CATEGORYNAME">
                      <a:rPr lang="en-US" sz="1400" b="0">
                        <a:solidFill>
                          <a:schemeClr val="tx1"/>
                        </a:solidFill>
                      </a:rPr>
                      <a:pPr>
                        <a:defRPr sz="1400" b="1">
                          <a:solidFill>
                            <a:schemeClr val="tx1"/>
                          </a:solidFill>
                        </a:defRPr>
                      </a:pPr>
                      <a:t>[CATEGORY NAME]</a:t>
                    </a:fld>
                    <a:r>
                      <a:rPr lang="en-US" sz="1400" b="0" baseline="0" dirty="0">
                        <a:solidFill>
                          <a:schemeClr val="tx1"/>
                        </a:solidFill>
                      </a:rPr>
                      <a:t>
</a:t>
                    </a:r>
                    <a:fld id="{9E88085E-8B16-414E-B3BC-D941EC8FB6C3}" type="PERCENTAGE">
                      <a:rPr lang="en-US" sz="1400" b="0" baseline="0">
                        <a:solidFill>
                          <a:schemeClr val="tx1"/>
                        </a:solidFill>
                      </a:rPr>
                      <a:pPr>
                        <a:defRPr sz="1400" b="1">
                          <a:solidFill>
                            <a:schemeClr val="tx1"/>
                          </a:solidFill>
                        </a:defRPr>
                      </a:pPr>
                      <a:t>[PERCENTAGE]</a:t>
                    </a:fld>
                    <a:endParaRPr lang="en-US" sz="1400" b="0" baseline="0" dirty="0">
                      <a:solidFill>
                        <a:schemeClr val="tx1"/>
                      </a:solidFill>
                    </a:endParaRPr>
                  </a:p>
                </c:rich>
              </c:tx>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279520781878979"/>
                      <c:h val="0.2301329987218339"/>
                    </c:manualLayout>
                  </c15:layout>
                  <c15:dlblFieldTable/>
                  <c15:showDataLabelsRange val="0"/>
                </c:ext>
                <c:ext xmlns:c16="http://schemas.microsoft.com/office/drawing/2014/chart" uri="{C3380CC4-5D6E-409C-BE32-E72D297353CC}">
                  <c16:uniqueId val="{0000000B-65C0-466B-B2BD-031E9800DCAE}"/>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Sheet1!$A$133:$A$138</c:f>
              <c:strCache>
                <c:ptCount val="6"/>
                <c:pt idx="0">
                  <c:v>African American</c:v>
                </c:pt>
                <c:pt idx="1">
                  <c:v>Other</c:v>
                </c:pt>
                <c:pt idx="2">
                  <c:v>Caucasian</c:v>
                </c:pt>
                <c:pt idx="3">
                  <c:v>Multiracial</c:v>
                </c:pt>
                <c:pt idx="4">
                  <c:v>Hispanic/ Latinx</c:v>
                </c:pt>
                <c:pt idx="5">
                  <c:v>Declined to Answer</c:v>
                </c:pt>
              </c:strCache>
            </c:strRef>
          </c:cat>
          <c:val>
            <c:numRef>
              <c:f>Sheet1!$B$133:$B$138</c:f>
              <c:numCache>
                <c:formatCode>0</c:formatCode>
                <c:ptCount val="6"/>
                <c:pt idx="0">
                  <c:v>100</c:v>
                </c:pt>
                <c:pt idx="1">
                  <c:v>4</c:v>
                </c:pt>
                <c:pt idx="2">
                  <c:v>1</c:v>
                </c:pt>
                <c:pt idx="3">
                  <c:v>4</c:v>
                </c:pt>
                <c:pt idx="4">
                  <c:v>2</c:v>
                </c:pt>
                <c:pt idx="5">
                  <c:v>9</c:v>
                </c:pt>
              </c:numCache>
            </c:numRef>
          </c:val>
          <c:extLst>
            <c:ext xmlns:c16="http://schemas.microsoft.com/office/drawing/2014/chart" uri="{C3380CC4-5D6E-409C-BE32-E72D297353CC}">
              <c16:uniqueId val="{0000000C-65C0-466B-B2BD-031E9800DCAE}"/>
            </c:ext>
          </c:extLst>
        </c:ser>
        <c:dLbls>
          <c:dLblPos val="inEnd"/>
          <c:showLegendKey val="0"/>
          <c:showVal val="0"/>
          <c:showCatName val="0"/>
          <c:showSerName val="0"/>
          <c:showPercent val="1"/>
          <c:showBubbleSize val="0"/>
          <c:showLeaderLines val="1"/>
        </c:dLbls>
      </c:pie3DChart>
      <c:spPr>
        <a:noFill/>
        <a:ln w="25400">
          <a:noFill/>
        </a:ln>
        <a:effectLst/>
      </c:spPr>
    </c:plotArea>
    <c:plotVisOnly val="1"/>
    <c:dispBlanksAs val="gap"/>
    <c:showDLblsOverMax val="0"/>
  </c:chart>
  <c:spPr>
    <a:noFill/>
    <a:ln w="9525" cap="flat" cmpd="sng" algn="ctr">
      <a:noFill/>
      <a:round/>
    </a:ln>
    <a:effectLst/>
  </c:spPr>
  <c:txPr>
    <a:bodyPr/>
    <a:lstStyle/>
    <a:p>
      <a:pPr>
        <a:defRPr b="0" i="0">
          <a:latin typeface="Avenir Light" panose="020B0402020203020204" pitchFamily="34" charset="77"/>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317"/>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3213219489934195"/>
          <c:w val="1"/>
          <c:h val="0.76698563721201518"/>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b="0" i="0">
          <a:latin typeface="Avenir Light" panose="020B0402020203020204" pitchFamily="34" charset="77"/>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1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888744003219253E-3"/>
          <c:y val="0.16842438003076768"/>
          <c:w val="0.82008093363822232"/>
          <c:h val="0.74385878556618323"/>
        </c:manualLayout>
      </c:layout>
      <c:pie3DChart>
        <c:varyColors val="1"/>
        <c:dLbls>
          <c:dLblPos val="bestFit"/>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Roman" panose="02000503020000020003" pitchFamily="2" charset="0"/>
                <a:ea typeface="+mn-ea"/>
                <a:cs typeface="+mn-cs"/>
              </a:defRPr>
            </a:pPr>
            <a:r>
              <a:rPr lang="en-US" dirty="0"/>
              <a:t>Top Categories</a:t>
            </a:r>
            <a:r>
              <a:rPr lang="en-US" baseline="0" dirty="0"/>
              <a:t> for In- Boundary DCPS Schools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Roman" panose="02000503020000020003" pitchFamily="2"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2181072443953825E-2"/>
          <c:y val="3.5335987695266448E-2"/>
          <c:w val="0.95781892755604614"/>
          <c:h val="0.7080978978853969"/>
        </c:manualLayout>
      </c:layout>
      <c:bar3DChart>
        <c:barDir val="bar"/>
        <c:grouping val="clustered"/>
        <c:varyColors val="0"/>
        <c:ser>
          <c:idx val="0"/>
          <c:order val="0"/>
          <c:tx>
            <c:strRef>
              <c:f>Sheet1!$A$65</c:f>
              <c:strCache>
                <c:ptCount val="1"/>
                <c:pt idx="0">
                  <c:v>Bullying</c:v>
                </c:pt>
              </c:strCache>
            </c:strRef>
          </c:tx>
          <c:spPr>
            <a:solidFill>
              <a:schemeClr val="accent1"/>
            </a:solidFill>
            <a:ln>
              <a:noFill/>
            </a:ln>
            <a:effectLst/>
            <a:sp3d/>
          </c:spPr>
          <c:invertIfNegative val="0"/>
          <c:dLbls>
            <c:dLbl>
              <c:idx val="0"/>
              <c:layout>
                <c:manualLayout>
                  <c:x val="-0.56411197254796674"/>
                  <c:y val="3.8512859517895563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33236352491337"/>
                      <c:h val="9.9948379186594882E-2"/>
                    </c:manualLayout>
                  </c15:layout>
                </c:ext>
                <c:ext xmlns:c16="http://schemas.microsoft.com/office/drawing/2014/chart" uri="{C3380CC4-5D6E-409C-BE32-E72D297353CC}">
                  <c16:uniqueId val="{00000000-E192-433F-9D78-80A921D70655}"/>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pt idx="0">
                  <c:v>12</c:v>
                </c:pt>
              </c:numCache>
            </c:numRef>
          </c:val>
          <c:extLst>
            <c:ext xmlns:c16="http://schemas.microsoft.com/office/drawing/2014/chart" uri="{C3380CC4-5D6E-409C-BE32-E72D297353CC}">
              <c16:uniqueId val="{00000001-E192-433F-9D78-80A921D70655}"/>
            </c:ext>
          </c:extLst>
        </c:ser>
        <c:ser>
          <c:idx val="1"/>
          <c:order val="1"/>
          <c:tx>
            <c:strRef>
              <c:f>Sheet1!$A$66</c:f>
              <c:strCache>
                <c:ptCount val="1"/>
                <c:pt idx="0">
                  <c:v>School Environment</c:v>
                </c:pt>
              </c:strCache>
            </c:strRef>
          </c:tx>
          <c:spPr>
            <a:solidFill>
              <a:schemeClr val="accent2"/>
            </a:solidFill>
            <a:ln>
              <a:noFill/>
            </a:ln>
            <a:effectLst/>
            <a:sp3d/>
          </c:spPr>
          <c:invertIfNegative val="0"/>
          <c:dLbls>
            <c:dLbl>
              <c:idx val="0"/>
              <c:layout>
                <c:manualLayout>
                  <c:x val="3.3388595366121702E-2"/>
                  <c:y val="-1.6642599384829093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50753506877625909"/>
                      <c:h val="9.8295141938863712E-2"/>
                    </c:manualLayout>
                  </c15:layout>
                </c:ext>
                <c:ext xmlns:c16="http://schemas.microsoft.com/office/drawing/2014/chart" uri="{C3380CC4-5D6E-409C-BE32-E72D297353CC}">
                  <c16:uniqueId val="{00000002-E192-433F-9D78-80A921D70655}"/>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pt idx="0">
                  <c:v>10</c:v>
                </c:pt>
              </c:numCache>
            </c:numRef>
          </c:val>
          <c:extLst>
            <c:ext xmlns:c16="http://schemas.microsoft.com/office/drawing/2014/chart" uri="{C3380CC4-5D6E-409C-BE32-E72D297353CC}">
              <c16:uniqueId val="{00000003-E192-433F-9D78-80A921D70655}"/>
            </c:ext>
          </c:extLst>
        </c:ser>
        <c:ser>
          <c:idx val="3"/>
          <c:order val="2"/>
          <c:tx>
            <c:strRef>
              <c:f>Sheet1!$A$67</c:f>
              <c:strCache>
                <c:ptCount val="1"/>
                <c:pt idx="0">
                  <c:v>Special Education</c:v>
                </c:pt>
              </c:strCache>
            </c:strRef>
          </c:tx>
          <c:spPr>
            <a:solidFill>
              <a:schemeClr val="accent4"/>
            </a:solidFill>
            <a:ln>
              <a:noFill/>
            </a:ln>
            <a:effectLst/>
            <a:sp3d/>
          </c:spPr>
          <c:invertIfNegative val="0"/>
          <c:dLbls>
            <c:dLbl>
              <c:idx val="0"/>
              <c:layout>
                <c:manualLayout>
                  <c:x val="3.0581811528034249E-2"/>
                  <c:y val="-2.0754865279676505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4-E192-433F-9D78-80A921D70655}"/>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pt idx="0">
                  <c:v>10</c:v>
                </c:pt>
              </c:numCache>
            </c:numRef>
          </c:val>
          <c:extLst>
            <c:ext xmlns:c16="http://schemas.microsoft.com/office/drawing/2014/chart" uri="{C3380CC4-5D6E-409C-BE32-E72D297353CC}">
              <c16:uniqueId val="{00000005-E192-433F-9D78-80A921D70655}"/>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Roman" panose="02000503020000020003" pitchFamily="2" charset="0"/>
                <a:ea typeface="+mn-ea"/>
                <a:cs typeface="+mn-cs"/>
              </a:defRPr>
            </a:pPr>
            <a:r>
              <a:rPr lang="en-US" dirty="0"/>
              <a:t>Top Categories</a:t>
            </a:r>
            <a:r>
              <a:rPr lang="en-US" baseline="0" dirty="0"/>
              <a:t> for Out-of-Boundary  Boundary DCPS Schools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Roman" panose="02000503020000020003" pitchFamily="2"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218109269436221E-2"/>
          <c:y val="3.7589027292659352E-2"/>
          <c:w val="0.95781892755604614"/>
          <c:h val="0.7080978978853969"/>
        </c:manualLayout>
      </c:layout>
      <c:bar3DChart>
        <c:barDir val="bar"/>
        <c:grouping val="clustered"/>
        <c:varyColors val="0"/>
        <c:ser>
          <c:idx val="0"/>
          <c:order val="0"/>
          <c:tx>
            <c:strRef>
              <c:f>Sheet1!$A$65</c:f>
              <c:strCache>
                <c:ptCount val="1"/>
                <c:pt idx="0">
                  <c:v>Communication</c:v>
                </c:pt>
              </c:strCache>
            </c:strRef>
          </c:tx>
          <c:spPr>
            <a:solidFill>
              <a:schemeClr val="accent1"/>
            </a:solidFill>
            <a:ln>
              <a:noFill/>
            </a:ln>
            <a:effectLst/>
            <a:sp3d/>
          </c:spPr>
          <c:invertIfNegative val="0"/>
          <c:dLbls>
            <c:dLbl>
              <c:idx val="0"/>
              <c:layout>
                <c:manualLayout>
                  <c:x val="-0.56411197254796674"/>
                  <c:y val="3.8512859517895563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33236352491337"/>
                      <c:h val="9.9948379186594882E-2"/>
                    </c:manualLayout>
                  </c15:layout>
                </c:ext>
                <c:ext xmlns:c16="http://schemas.microsoft.com/office/drawing/2014/chart" uri="{C3380CC4-5D6E-409C-BE32-E72D297353CC}">
                  <c16:uniqueId val="{00000000-1458-455F-ABB1-7ACE1D016E1D}"/>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pt idx="0">
                  <c:v>7</c:v>
                </c:pt>
              </c:numCache>
            </c:numRef>
          </c:val>
          <c:extLst>
            <c:ext xmlns:c16="http://schemas.microsoft.com/office/drawing/2014/chart" uri="{C3380CC4-5D6E-409C-BE32-E72D297353CC}">
              <c16:uniqueId val="{00000001-1458-455F-ABB1-7ACE1D016E1D}"/>
            </c:ext>
          </c:extLst>
        </c:ser>
        <c:ser>
          <c:idx val="1"/>
          <c:order val="1"/>
          <c:tx>
            <c:strRef>
              <c:f>Sheet1!$A$66</c:f>
              <c:strCache>
                <c:ptCount val="1"/>
                <c:pt idx="0">
                  <c:v>School Environment</c:v>
                </c:pt>
              </c:strCache>
            </c:strRef>
          </c:tx>
          <c:spPr>
            <a:solidFill>
              <a:schemeClr val="accent2"/>
            </a:solidFill>
            <a:ln>
              <a:noFill/>
            </a:ln>
            <a:effectLst/>
            <a:sp3d/>
          </c:spPr>
          <c:invertIfNegative val="0"/>
          <c:dLbls>
            <c:dLbl>
              <c:idx val="0"/>
              <c:layout>
                <c:manualLayout>
                  <c:x val="-0.28065628488867017"/>
                  <c:y val="-8.289482208682572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50753506877625909"/>
                      <c:h val="9.8295141938863712E-2"/>
                    </c:manualLayout>
                  </c15:layout>
                </c:ext>
                <c:ext xmlns:c16="http://schemas.microsoft.com/office/drawing/2014/chart" uri="{C3380CC4-5D6E-409C-BE32-E72D297353CC}">
                  <c16:uniqueId val="{00000002-1458-455F-ABB1-7ACE1D016E1D}"/>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pt idx="0">
                  <c:v>8</c:v>
                </c:pt>
              </c:numCache>
            </c:numRef>
          </c:val>
          <c:extLst>
            <c:ext xmlns:c16="http://schemas.microsoft.com/office/drawing/2014/chart" uri="{C3380CC4-5D6E-409C-BE32-E72D297353CC}">
              <c16:uniqueId val="{00000003-1458-455F-ABB1-7ACE1D016E1D}"/>
            </c:ext>
          </c:extLst>
        </c:ser>
        <c:ser>
          <c:idx val="3"/>
          <c:order val="2"/>
          <c:tx>
            <c:strRef>
              <c:f>Sheet1!$A$67</c:f>
              <c:strCache>
                <c:ptCount val="1"/>
                <c:pt idx="0">
                  <c:v>Special Education</c:v>
                </c:pt>
              </c:strCache>
            </c:strRef>
          </c:tx>
          <c:spPr>
            <a:solidFill>
              <a:schemeClr val="accent4"/>
            </a:solidFill>
            <a:ln>
              <a:noFill/>
            </a:ln>
            <a:effectLst/>
            <a:sp3d/>
          </c:spPr>
          <c:invertIfNegative val="0"/>
          <c:dLbls>
            <c:dLbl>
              <c:idx val="0"/>
              <c:layout>
                <c:manualLayout>
                  <c:x val="-0.32275472762197055"/>
                  <c:y val="-8.2251895154567198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4-1458-455F-ABB1-7ACE1D016E1D}"/>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pt idx="0">
                  <c:v>9</c:v>
                </c:pt>
              </c:numCache>
            </c:numRef>
          </c:val>
          <c:extLst>
            <c:ext xmlns:c16="http://schemas.microsoft.com/office/drawing/2014/chart" uri="{C3380CC4-5D6E-409C-BE32-E72D297353CC}">
              <c16:uniqueId val="{00000005-1458-455F-ABB1-7ACE1D016E1D}"/>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Roman" panose="02000503020000020003" pitchFamily="2" charset="0"/>
                <a:ea typeface="+mn-ea"/>
                <a:cs typeface="+mn-cs"/>
              </a:defRPr>
            </a:pPr>
            <a:r>
              <a:rPr lang="en-US" dirty="0"/>
              <a:t>Top Categories</a:t>
            </a:r>
            <a:r>
              <a:rPr lang="en-US" baseline="0" dirty="0"/>
              <a:t> for Public Charter Schools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Roman" panose="02000503020000020003" pitchFamily="2"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218109269436221E-2"/>
          <c:y val="1.9235189906803547E-3"/>
          <c:w val="0.95781892755604614"/>
          <c:h val="0.7080978978853969"/>
        </c:manualLayout>
      </c:layout>
      <c:bar3DChart>
        <c:barDir val="bar"/>
        <c:grouping val="clustered"/>
        <c:varyColors val="0"/>
        <c:ser>
          <c:idx val="0"/>
          <c:order val="0"/>
          <c:tx>
            <c:strRef>
              <c:f>Sheet1!$A$65</c:f>
              <c:strCache>
                <c:ptCount val="1"/>
                <c:pt idx="0">
                  <c:v>Bullying</c:v>
                </c:pt>
              </c:strCache>
            </c:strRef>
          </c:tx>
          <c:spPr>
            <a:solidFill>
              <a:schemeClr val="accent1"/>
            </a:solidFill>
            <a:ln>
              <a:noFill/>
            </a:ln>
            <a:effectLst/>
            <a:sp3d/>
          </c:spPr>
          <c:invertIfNegative val="0"/>
          <c:dLbls>
            <c:dLbl>
              <c:idx val="0"/>
              <c:layout>
                <c:manualLayout>
                  <c:x val="-0.56411197254796674"/>
                  <c:y val="3.8512859517895563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33236352491337"/>
                      <c:h val="9.9948379186594882E-2"/>
                    </c:manualLayout>
                  </c15:layout>
                </c:ext>
                <c:ext xmlns:c16="http://schemas.microsoft.com/office/drawing/2014/chart" uri="{C3380CC4-5D6E-409C-BE32-E72D297353CC}">
                  <c16:uniqueId val="{00000000-9E63-4F4D-8108-9CCAE6F2A484}"/>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pt idx="0">
                  <c:v>8</c:v>
                </c:pt>
              </c:numCache>
            </c:numRef>
          </c:val>
          <c:extLst>
            <c:ext xmlns:c16="http://schemas.microsoft.com/office/drawing/2014/chart" uri="{C3380CC4-5D6E-409C-BE32-E72D297353CC}">
              <c16:uniqueId val="{00000001-9E63-4F4D-8108-9CCAE6F2A484}"/>
            </c:ext>
          </c:extLst>
        </c:ser>
        <c:ser>
          <c:idx val="1"/>
          <c:order val="1"/>
          <c:tx>
            <c:strRef>
              <c:f>Sheet1!$A$66</c:f>
              <c:strCache>
                <c:ptCount val="1"/>
                <c:pt idx="0">
                  <c:v>School Environment</c:v>
                </c:pt>
              </c:strCache>
            </c:strRef>
          </c:tx>
          <c:spPr>
            <a:solidFill>
              <a:schemeClr val="accent2"/>
            </a:solidFill>
            <a:ln>
              <a:noFill/>
            </a:ln>
            <a:effectLst/>
            <a:sp3d/>
          </c:spPr>
          <c:invertIfNegative val="0"/>
          <c:dLbls>
            <c:dLbl>
              <c:idx val="0"/>
              <c:layout>
                <c:manualLayout>
                  <c:x val="-0.40133848739079819"/>
                  <c:y val="-4.1129236206093106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50753506877625909"/>
                      <c:h val="9.8295141938863712E-2"/>
                    </c:manualLayout>
                  </c15:layout>
                </c:ext>
                <c:ext xmlns:c16="http://schemas.microsoft.com/office/drawing/2014/chart" uri="{C3380CC4-5D6E-409C-BE32-E72D297353CC}">
                  <c16:uniqueId val="{00000002-9E63-4F4D-8108-9CCAE6F2A484}"/>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pt idx="0">
                  <c:v>5</c:v>
                </c:pt>
              </c:numCache>
            </c:numRef>
          </c:val>
          <c:extLst>
            <c:ext xmlns:c16="http://schemas.microsoft.com/office/drawing/2014/chart" uri="{C3380CC4-5D6E-409C-BE32-E72D297353CC}">
              <c16:uniqueId val="{00000003-9E63-4F4D-8108-9CCAE6F2A484}"/>
            </c:ext>
          </c:extLst>
        </c:ser>
        <c:ser>
          <c:idx val="3"/>
          <c:order val="2"/>
          <c:tx>
            <c:strRef>
              <c:f>Sheet1!$A$67</c:f>
              <c:strCache>
                <c:ptCount val="1"/>
                <c:pt idx="0">
                  <c:v>Special Education</c:v>
                </c:pt>
              </c:strCache>
            </c:strRef>
          </c:tx>
          <c:spPr>
            <a:solidFill>
              <a:schemeClr val="accent4"/>
            </a:solidFill>
            <a:ln>
              <a:noFill/>
            </a:ln>
            <a:effectLst/>
            <a:sp3d/>
          </c:spPr>
          <c:invertIfNegative val="0"/>
          <c:dLbls>
            <c:dLbl>
              <c:idx val="0"/>
              <c:layout>
                <c:manualLayout>
                  <c:x val="-0.32275472762197055"/>
                  <c:y val="-8.2251895154567198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4-9E63-4F4D-8108-9CCAE6F2A484}"/>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pt idx="0">
                  <c:v>8</c:v>
                </c:pt>
              </c:numCache>
            </c:numRef>
          </c:val>
          <c:extLst>
            <c:ext xmlns:c16="http://schemas.microsoft.com/office/drawing/2014/chart" uri="{C3380CC4-5D6E-409C-BE32-E72D297353CC}">
              <c16:uniqueId val="{00000005-9E63-4F4D-8108-9CCAE6F2A484}"/>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1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888744003219253E-3"/>
          <c:y val="0.16842438003076768"/>
          <c:w val="0.82008093363822232"/>
          <c:h val="0.74385878556618323"/>
        </c:manualLayout>
      </c:layout>
      <c:pie3DChart>
        <c:varyColors val="1"/>
        <c:ser>
          <c:idx val="0"/>
          <c:order val="0"/>
          <c:explosion val="2"/>
          <c:dPt>
            <c:idx val="0"/>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6823-439A-9399-04ECB5ADCBA3}"/>
              </c:ext>
            </c:extLst>
          </c:dPt>
          <c:dPt>
            <c:idx val="1"/>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6823-439A-9399-04ECB5ADCBA3}"/>
              </c:ext>
            </c:extLst>
          </c:dPt>
          <c:dPt>
            <c:idx val="2"/>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6823-439A-9399-04ECB5ADCBA3}"/>
              </c:ext>
            </c:extLst>
          </c:dPt>
          <c:dPt>
            <c:idx val="3"/>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6823-439A-9399-04ECB5ADCBA3}"/>
              </c:ext>
            </c:extLst>
          </c:dPt>
          <c:dPt>
            <c:idx val="4"/>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6823-439A-9399-04ECB5ADCBA3}"/>
              </c:ext>
            </c:extLst>
          </c:dPt>
          <c:dLbls>
            <c:dLbl>
              <c:idx val="0"/>
              <c:layout>
                <c:manualLayout>
                  <c:x val="-5.4235098805054914E-2"/>
                  <c:y val="-0.2536174560644564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23-439A-9399-04ECB5ADCBA3}"/>
                </c:ext>
              </c:extLst>
            </c:dLbl>
            <c:dLbl>
              <c:idx val="1"/>
              <c:layout>
                <c:manualLayout>
                  <c:x val="0.15977261965923456"/>
                  <c:y val="0.1077272084727555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444988289893581"/>
                      <c:h val="0.26342608601959416"/>
                    </c:manualLayout>
                  </c15:layout>
                </c:ext>
                <c:ext xmlns:c16="http://schemas.microsoft.com/office/drawing/2014/chart" uri="{C3380CC4-5D6E-409C-BE32-E72D297353CC}">
                  <c16:uniqueId val="{00000003-6823-439A-9399-04ECB5ADCBA3}"/>
                </c:ext>
              </c:extLst>
            </c:dLbl>
            <c:dLbl>
              <c:idx val="2"/>
              <c:layout>
                <c:manualLayout>
                  <c:x val="-8.9181445156399766E-2"/>
                  <c:y val="0.15309948930844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823-439A-9399-04ECB5ADCBA3}"/>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7-6823-439A-9399-04ECB5ADCBA3}"/>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9-6823-439A-9399-04ECB5ADCBA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Sheet1!$A$90:$A$94</c:f>
              <c:strCache>
                <c:ptCount val="5"/>
                <c:pt idx="0">
                  <c:v>DCPS In Boundary</c:v>
                </c:pt>
                <c:pt idx="1">
                  <c:v>DCPS Out of Boundary</c:v>
                </c:pt>
                <c:pt idx="2">
                  <c:v>Charter Schools</c:v>
                </c:pt>
                <c:pt idx="3">
                  <c:v>Alternative</c:v>
                </c:pt>
                <c:pt idx="4">
                  <c:v>Non-public</c:v>
                </c:pt>
              </c:strCache>
            </c:strRef>
          </c:cat>
          <c:val>
            <c:numRef>
              <c:f>Sheet1!$B$90:$B$94</c:f>
              <c:numCache>
                <c:formatCode>General</c:formatCode>
                <c:ptCount val="5"/>
                <c:pt idx="0">
                  <c:v>41</c:v>
                </c:pt>
                <c:pt idx="1">
                  <c:v>35</c:v>
                </c:pt>
                <c:pt idx="2">
                  <c:v>33</c:v>
                </c:pt>
                <c:pt idx="3">
                  <c:v>1</c:v>
                </c:pt>
                <c:pt idx="4">
                  <c:v>4</c:v>
                </c:pt>
              </c:numCache>
            </c:numRef>
          </c:val>
          <c:extLst>
            <c:ext xmlns:c16="http://schemas.microsoft.com/office/drawing/2014/chart" uri="{C3380CC4-5D6E-409C-BE32-E72D297353CC}">
              <c16:uniqueId val="{0000000A-6823-439A-9399-04ECB5ADCBA3}"/>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2AC2-4018-B40D-53092A2BE139}"/>
              </c:ext>
            </c:extLst>
          </c:dPt>
          <c:dPt>
            <c:idx val="1"/>
            <c:invertIfNegative val="0"/>
            <c:bubble3D val="0"/>
            <c:spPr>
              <a:solidFill>
                <a:srgbClr val="FFFF00"/>
              </a:solidFill>
              <a:ln>
                <a:noFill/>
              </a:ln>
              <a:effectLst/>
            </c:spPr>
            <c:extLst>
              <c:ext xmlns:c16="http://schemas.microsoft.com/office/drawing/2014/chart" uri="{C3380CC4-5D6E-409C-BE32-E72D297353CC}">
                <c16:uniqueId val="{00000003-2AC2-4018-B40D-53092A2BE139}"/>
              </c:ext>
            </c:extLst>
          </c:dPt>
          <c:dLbls>
            <c:dLbl>
              <c:idx val="0"/>
              <c:layout>
                <c:manualLayout>
                  <c:x val="0.26063006926143023"/>
                  <c:y val="-7.92603509289218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C2-4018-B40D-53092A2BE139}"/>
                </c:ext>
              </c:extLst>
            </c:dLbl>
            <c:dLbl>
              <c:idx val="1"/>
              <c:layout>
                <c:manualLayout>
                  <c:x val="0.299398067532543"/>
                  <c:y val="-1.64817509381620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C2-4018-B40D-53092A2BE139}"/>
                </c:ext>
              </c:extLst>
            </c:dLbl>
            <c:spPr>
              <a:noFill/>
              <a:ln>
                <a:noFill/>
              </a:ln>
              <a:effectLst/>
            </c:spPr>
            <c:txPr>
              <a:bodyPr rot="0" spcFirstLastPara="1" vertOverflow="clip" horzOverflow="clip" vert="horz" wrap="square" lIns="38100" tIns="19050" rIns="38100" bIns="19050" anchor="ctr" anchorCtr="1">
                <a:spAutoFit/>
              </a:bodyPr>
              <a:lstStyle/>
              <a:p>
                <a:pPr>
                  <a:defRPr sz="6000" b="1" i="0" u="none" strike="noStrike" kern="1200" baseline="0">
                    <a:solidFill>
                      <a:schemeClr val="dk1">
                        <a:lumMod val="65000"/>
                        <a:lumOff val="35000"/>
                      </a:schemeClr>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Sheet6!$B$5:$B$6</c:f>
              <c:strCache>
                <c:ptCount val="2"/>
                <c:pt idx="0">
                  <c:v>SY2017-18</c:v>
                </c:pt>
                <c:pt idx="1">
                  <c:v>SY2018-19</c:v>
                </c:pt>
              </c:strCache>
            </c:strRef>
          </c:cat>
          <c:val>
            <c:numRef>
              <c:f>Sheet6!$C$5:$C$6</c:f>
              <c:numCache>
                <c:formatCode>General</c:formatCode>
                <c:ptCount val="2"/>
                <c:pt idx="0">
                  <c:v>117</c:v>
                </c:pt>
                <c:pt idx="1">
                  <c:v>132</c:v>
                </c:pt>
              </c:numCache>
            </c:numRef>
          </c:val>
          <c:extLst>
            <c:ext xmlns:c16="http://schemas.microsoft.com/office/drawing/2014/chart" uri="{C3380CC4-5D6E-409C-BE32-E72D297353CC}">
              <c16:uniqueId val="{00000004-2AC2-4018-B40D-53092A2BE139}"/>
            </c:ext>
          </c:extLst>
        </c:ser>
        <c:dLbls>
          <c:dLblPos val="ctr"/>
          <c:showLegendKey val="0"/>
          <c:showVal val="1"/>
          <c:showCatName val="0"/>
          <c:showSerName val="0"/>
          <c:showPercent val="0"/>
          <c:showBubbleSize val="0"/>
        </c:dLbls>
        <c:gapWidth val="150"/>
        <c:overlap val="100"/>
        <c:axId val="390620784"/>
        <c:axId val="390616472"/>
      </c:barChart>
      <c:catAx>
        <c:axId val="3906207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Avenir Light" panose="020B0402020203020204"/>
                <a:ea typeface="+mn-ea"/>
                <a:cs typeface="+mn-cs"/>
              </a:defRPr>
            </a:pPr>
            <a:endParaRPr lang="en-US"/>
          </a:p>
        </c:txPr>
        <c:crossAx val="390616472"/>
        <c:crosses val="autoZero"/>
        <c:auto val="1"/>
        <c:lblAlgn val="ctr"/>
        <c:lblOffset val="100"/>
        <c:noMultiLvlLbl val="0"/>
      </c:catAx>
      <c:valAx>
        <c:axId val="390616472"/>
        <c:scaling>
          <c:orientation val="minMax"/>
          <c:min val="0"/>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06207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1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888744003219253E-3"/>
          <c:y val="0.16842438003076768"/>
          <c:w val="0.82008093363822232"/>
          <c:h val="0.74385878556618323"/>
        </c:manualLayout>
      </c:layout>
      <c:pie3DChart>
        <c:varyColors val="1"/>
        <c:ser>
          <c:idx val="0"/>
          <c:order val="0"/>
          <c:explosion val="2"/>
          <c:dPt>
            <c:idx val="0"/>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B3CA-4A00-BDD1-983DEC683329}"/>
              </c:ext>
            </c:extLst>
          </c:dPt>
          <c:dPt>
            <c:idx val="1"/>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B3CA-4A00-BDD1-983DEC683329}"/>
              </c:ext>
            </c:extLst>
          </c:dPt>
          <c:dPt>
            <c:idx val="2"/>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B3CA-4A00-BDD1-983DEC683329}"/>
              </c:ext>
            </c:extLst>
          </c:dPt>
          <c:dPt>
            <c:idx val="3"/>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B3CA-4A00-BDD1-983DEC683329}"/>
              </c:ext>
            </c:extLst>
          </c:dPt>
          <c:dPt>
            <c:idx val="4"/>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B3CA-4A00-BDD1-983DEC683329}"/>
              </c:ext>
            </c:extLst>
          </c:dPt>
          <c:dLbls>
            <c:dLbl>
              <c:idx val="0"/>
              <c:layout>
                <c:manualLayout>
                  <c:x val="-5.4235098805054914E-2"/>
                  <c:y val="-0.2536174560644564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3CA-4A00-BDD1-983DEC683329}"/>
                </c:ext>
              </c:extLst>
            </c:dLbl>
            <c:dLbl>
              <c:idx val="1"/>
              <c:layout>
                <c:manualLayout>
                  <c:x val="0.15977261965923456"/>
                  <c:y val="0.1077272084727555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444988289893581"/>
                      <c:h val="0.26342608601959416"/>
                    </c:manualLayout>
                  </c15:layout>
                </c:ext>
                <c:ext xmlns:c16="http://schemas.microsoft.com/office/drawing/2014/chart" uri="{C3380CC4-5D6E-409C-BE32-E72D297353CC}">
                  <c16:uniqueId val="{00000003-B3CA-4A00-BDD1-983DEC683329}"/>
                </c:ext>
              </c:extLst>
            </c:dLbl>
            <c:dLbl>
              <c:idx val="2"/>
              <c:layout>
                <c:manualLayout>
                  <c:x val="-8.9181445156399766E-2"/>
                  <c:y val="0.15309948930844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3CA-4A00-BDD1-983DEC683329}"/>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7-B3CA-4A00-BDD1-983DEC683329}"/>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9-B3CA-4A00-BDD1-983DEC68332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Sheet1!$A$90:$A$94</c:f>
              <c:strCache>
                <c:ptCount val="5"/>
                <c:pt idx="0">
                  <c:v>DCPS In Boundary</c:v>
                </c:pt>
                <c:pt idx="1">
                  <c:v>DCPS Out of Boundary</c:v>
                </c:pt>
                <c:pt idx="2">
                  <c:v>Charter Schools</c:v>
                </c:pt>
                <c:pt idx="3">
                  <c:v>Alternative</c:v>
                </c:pt>
                <c:pt idx="4">
                  <c:v>Non-public</c:v>
                </c:pt>
              </c:strCache>
            </c:strRef>
          </c:cat>
          <c:val>
            <c:numRef>
              <c:f>Sheet1!$B$90:$B$94</c:f>
              <c:numCache>
                <c:formatCode>General</c:formatCode>
                <c:ptCount val="5"/>
                <c:pt idx="0">
                  <c:v>41</c:v>
                </c:pt>
                <c:pt idx="1">
                  <c:v>35</c:v>
                </c:pt>
                <c:pt idx="2">
                  <c:v>33</c:v>
                </c:pt>
                <c:pt idx="3">
                  <c:v>1</c:v>
                </c:pt>
                <c:pt idx="4">
                  <c:v>4</c:v>
                </c:pt>
              </c:numCache>
            </c:numRef>
          </c:val>
          <c:extLst>
            <c:ext xmlns:c16="http://schemas.microsoft.com/office/drawing/2014/chart" uri="{C3380CC4-5D6E-409C-BE32-E72D297353CC}">
              <c16:uniqueId val="{00000008-B3CA-4A00-BDD1-983DEC683329}"/>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14"/>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9.599315782179027E-2"/>
          <c:w val="1"/>
          <c:h val="0.76324526100904067"/>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6AC-409C-AB32-A165A967C633}"/>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6AC-409C-AB32-A165A967C633}"/>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06AC-409C-AB32-A165A967C633}"/>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06AC-409C-AB32-A165A967C633}"/>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06AC-409C-AB32-A165A967C633}"/>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06AC-409C-AB32-A165A967C633}"/>
              </c:ext>
            </c:extLst>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06AC-409C-AB32-A165A967C633}"/>
              </c:ext>
            </c:extLst>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F-06AC-409C-AB32-A165A967C633}"/>
              </c:ext>
            </c:extLst>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1-06AC-409C-AB32-A165A967C633}"/>
              </c:ext>
            </c:extLst>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3-06AC-409C-AB32-A165A967C633}"/>
              </c:ext>
            </c:extLst>
          </c:dPt>
          <c:dPt>
            <c:idx val="10"/>
            <c:bubble3D val="0"/>
            <c:spPr>
              <a:solidFill>
                <a:schemeClr val="accent5">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5-06AC-409C-AB32-A165A967C633}"/>
              </c:ext>
            </c:extLst>
          </c:dPt>
          <c:dLbls>
            <c:dLbl>
              <c:idx val="0"/>
              <c:layout>
                <c:manualLayout>
                  <c:x val="0.17635465422376584"/>
                  <c:y val="0.1274654824972055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68657614057551"/>
                      <c:h val="0.17180951782685558"/>
                    </c:manualLayout>
                  </c15:layout>
                </c:ext>
                <c:ext xmlns:c16="http://schemas.microsoft.com/office/drawing/2014/chart" uri="{C3380CC4-5D6E-409C-BE32-E72D297353CC}">
                  <c16:uniqueId val="{00000001-06AC-409C-AB32-A165A967C633}"/>
                </c:ext>
              </c:extLst>
            </c:dLbl>
            <c:dLbl>
              <c:idx val="1"/>
              <c:layout>
                <c:manualLayout>
                  <c:x val="-4.3824680245799434E-2"/>
                  <c:y val="2.254468803875173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572931695283895"/>
                      <c:h val="0.17332911555224514"/>
                    </c:manualLayout>
                  </c15:layout>
                </c:ext>
                <c:ext xmlns:c16="http://schemas.microsoft.com/office/drawing/2014/chart" uri="{C3380CC4-5D6E-409C-BE32-E72D297353CC}">
                  <c16:uniqueId val="{00000003-06AC-409C-AB32-A165A967C633}"/>
                </c:ext>
              </c:extLst>
            </c:dLbl>
            <c:dLbl>
              <c:idx val="2"/>
              <c:layout>
                <c:manualLayout>
                  <c:x val="0"/>
                  <c:y val="-5.2131475116587243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590386636545345"/>
                      <c:h val="0.13850500101206803"/>
                    </c:manualLayout>
                  </c15:layout>
                </c:ext>
                <c:ext xmlns:c16="http://schemas.microsoft.com/office/drawing/2014/chart" uri="{C3380CC4-5D6E-409C-BE32-E72D297353CC}">
                  <c16:uniqueId val="{00000005-06AC-409C-AB32-A165A967C633}"/>
                </c:ext>
              </c:extLst>
            </c:dLbl>
            <c:dLbl>
              <c:idx val="3"/>
              <c:layout>
                <c:manualLayout>
                  <c:x val="-8.2588242562950318E-3"/>
                  <c:y val="-5.850700520591845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6AC-409C-AB32-A165A967C633}"/>
                </c:ext>
              </c:extLst>
            </c:dLbl>
            <c:dLbl>
              <c:idx val="5"/>
              <c:layout>
                <c:manualLayout>
                  <c:x val="-6.9820175850842936E-2"/>
                  <c:y val="-0.1792589368599168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6AC-409C-AB32-A165A967C633}"/>
                </c:ext>
              </c:extLst>
            </c:dLbl>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D-06AC-409C-AB32-A165A967C633}"/>
                </c:ext>
              </c:extLst>
            </c:dLbl>
            <c:dLbl>
              <c:idx val="8"/>
              <c:layout>
                <c:manualLayout>
                  <c:x val="-6.0944897571517942E-2"/>
                  <c:y val="0.120301486593339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6AC-409C-AB32-A165A967C633}"/>
                </c:ext>
              </c:extLst>
            </c:dLbl>
            <c:dLbl>
              <c:idx val="9"/>
              <c:tx>
                <c:rich>
                  <a:bodyPr/>
                  <a:lstStyle/>
                  <a:p>
                    <a:fld id="{6FA441FF-0939-4098-87DD-4399D8EEC492}" type="CATEGORYNAME">
                      <a:rPr lang="en-US">
                        <a:solidFill>
                          <a:schemeClr val="bg1"/>
                        </a:solidFill>
                      </a:rPr>
                      <a:pPr/>
                      <a:t>[CATEGORY NAME]</a:t>
                    </a:fld>
                    <a:r>
                      <a:rPr lang="en-US" baseline="0" dirty="0">
                        <a:solidFill>
                          <a:schemeClr val="bg1"/>
                        </a:solidFill>
                      </a:rPr>
                      <a:t>
</a:t>
                    </a:r>
                    <a:fld id="{F348097F-3C0E-4C54-B03D-040E4792FB11}"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06AC-409C-AB32-A165A967C633}"/>
                </c:ext>
              </c:extLst>
            </c:dLbl>
            <c:dLbl>
              <c:idx val="1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15-06AC-409C-AB32-A165A967C63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Sheet1!$A$111:$A$121</c:f>
              <c:strCache>
                <c:ptCount val="11"/>
                <c:pt idx="2">
                  <c:v>No fized address</c:v>
                </c:pt>
                <c:pt idx="3">
                  <c:v>Ward 1</c:v>
                </c:pt>
                <c:pt idx="6">
                  <c:v>Ward 4</c:v>
                </c:pt>
                <c:pt idx="7">
                  <c:v>Ward 5</c:v>
                </c:pt>
                <c:pt idx="8">
                  <c:v>Ward 6</c:v>
                </c:pt>
                <c:pt idx="9">
                  <c:v>Ward 7</c:v>
                </c:pt>
                <c:pt idx="10">
                  <c:v>Ward 8</c:v>
                </c:pt>
              </c:strCache>
            </c:strRef>
          </c:cat>
          <c:val>
            <c:numRef>
              <c:f>Sheet1!$B$111:$B$121</c:f>
              <c:numCache>
                <c:formatCode>General</c:formatCode>
                <c:ptCount val="11"/>
                <c:pt idx="3" formatCode="0">
                  <c:v>2</c:v>
                </c:pt>
                <c:pt idx="6" formatCode="0">
                  <c:v>4</c:v>
                </c:pt>
                <c:pt idx="7" formatCode="0">
                  <c:v>3</c:v>
                </c:pt>
                <c:pt idx="8" formatCode="0">
                  <c:v>1</c:v>
                </c:pt>
                <c:pt idx="9" formatCode="0">
                  <c:v>11</c:v>
                </c:pt>
                <c:pt idx="10" formatCode="0">
                  <c:v>11</c:v>
                </c:pt>
              </c:numCache>
            </c:numRef>
          </c:val>
          <c:extLst>
            <c:ext xmlns:c16="http://schemas.microsoft.com/office/drawing/2014/chart" uri="{C3380CC4-5D6E-409C-BE32-E72D297353CC}">
              <c16:uniqueId val="{00000016-06AC-409C-AB32-A165A967C633}"/>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14"/>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553084508689189"/>
          <c:y val="0.22608532869389864"/>
          <c:w val="0.86164049127379927"/>
          <c:h val="0.6566919835471740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CD2D-4FCB-8091-E73A87F29C83}"/>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CD2D-4FCB-8091-E73A87F29C83}"/>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CD2D-4FCB-8091-E73A87F29C83}"/>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CD2D-4FCB-8091-E73A87F29C83}"/>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CD2D-4FCB-8091-E73A87F29C83}"/>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CD2D-4FCB-8091-E73A87F29C83}"/>
              </c:ext>
            </c:extLst>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CD2D-4FCB-8091-E73A87F29C83}"/>
              </c:ext>
            </c:extLst>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F-CD2D-4FCB-8091-E73A87F29C83}"/>
              </c:ext>
            </c:extLst>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1-CD2D-4FCB-8091-E73A87F29C83}"/>
              </c:ext>
            </c:extLst>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3-CD2D-4FCB-8091-E73A87F29C83}"/>
              </c:ext>
            </c:extLst>
          </c:dPt>
          <c:dPt>
            <c:idx val="10"/>
            <c:bubble3D val="0"/>
            <c:spPr>
              <a:solidFill>
                <a:schemeClr val="accent5">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5-CD2D-4FCB-8091-E73A87F29C83}"/>
              </c:ext>
            </c:extLst>
          </c:dPt>
          <c:dLbls>
            <c:dLbl>
              <c:idx val="0"/>
              <c:layout>
                <c:manualLayout>
                  <c:x val="0.17635465422376584"/>
                  <c:y val="0.1274654824972055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68657614057551"/>
                      <c:h val="0.17180951782685558"/>
                    </c:manualLayout>
                  </c15:layout>
                </c:ext>
                <c:ext xmlns:c16="http://schemas.microsoft.com/office/drawing/2014/chart" uri="{C3380CC4-5D6E-409C-BE32-E72D297353CC}">
                  <c16:uniqueId val="{00000001-CD2D-4FCB-8091-E73A87F29C83}"/>
                </c:ext>
              </c:extLst>
            </c:dLbl>
            <c:dLbl>
              <c:idx val="1"/>
              <c:layout>
                <c:manualLayout>
                  <c:x val="-4.3824680245799434E-2"/>
                  <c:y val="2.254468803875173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572931695283895"/>
                      <c:h val="0.17332911555224514"/>
                    </c:manualLayout>
                  </c15:layout>
                </c:ext>
                <c:ext xmlns:c16="http://schemas.microsoft.com/office/drawing/2014/chart" uri="{C3380CC4-5D6E-409C-BE32-E72D297353CC}">
                  <c16:uniqueId val="{00000003-CD2D-4FCB-8091-E73A87F29C83}"/>
                </c:ext>
              </c:extLst>
            </c:dLbl>
            <c:dLbl>
              <c:idx val="2"/>
              <c:layout>
                <c:manualLayout>
                  <c:x val="0"/>
                  <c:y val="-5.2131475116587243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590386636545345"/>
                      <c:h val="0.13850500101206803"/>
                    </c:manualLayout>
                  </c15:layout>
                </c:ext>
                <c:ext xmlns:c16="http://schemas.microsoft.com/office/drawing/2014/chart" uri="{C3380CC4-5D6E-409C-BE32-E72D297353CC}">
                  <c16:uniqueId val="{00000005-CD2D-4FCB-8091-E73A87F29C83}"/>
                </c:ext>
              </c:extLst>
            </c:dLbl>
            <c:dLbl>
              <c:idx val="3"/>
              <c:layout>
                <c:manualLayout>
                  <c:x val="-8.2588242562950318E-3"/>
                  <c:y val="-5.850700520591845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D2D-4FCB-8091-E73A87F29C83}"/>
                </c:ext>
              </c:extLst>
            </c:dLbl>
            <c:dLbl>
              <c:idx val="5"/>
              <c:layout>
                <c:manualLayout>
                  <c:x val="-6.9820175850842936E-2"/>
                  <c:y val="-0.1792589368599168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D2D-4FCB-8091-E73A87F29C83}"/>
                </c:ext>
              </c:extLst>
            </c:dLbl>
            <c:dLbl>
              <c:idx val="8"/>
              <c:layout>
                <c:manualLayout>
                  <c:x val="2.2714420501428381E-2"/>
                  <c:y val="4.482612036460224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D2D-4FCB-8091-E73A87F29C83}"/>
                </c:ext>
              </c:extLst>
            </c:dLbl>
            <c:dLbl>
              <c:idx val="9"/>
              <c:tx>
                <c:rich>
                  <a:bodyPr/>
                  <a:lstStyle/>
                  <a:p>
                    <a:fld id="{6FA441FF-0939-4098-87DD-4399D8EEC492}" type="CATEGORYNAME">
                      <a:rPr lang="en-US">
                        <a:solidFill>
                          <a:schemeClr val="bg1"/>
                        </a:solidFill>
                      </a:rPr>
                      <a:pPr/>
                      <a:t>[CATEGORY NAME]</a:t>
                    </a:fld>
                    <a:r>
                      <a:rPr lang="en-US" baseline="0" dirty="0">
                        <a:solidFill>
                          <a:schemeClr val="bg1"/>
                        </a:solidFill>
                      </a:rPr>
                      <a:t>
</a:t>
                    </a:r>
                    <a:fld id="{F348097F-3C0E-4C54-B03D-040E4792FB11}"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CD2D-4FCB-8091-E73A87F29C83}"/>
                </c:ext>
              </c:extLst>
            </c:dLbl>
            <c:dLbl>
              <c:idx val="1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15-CD2D-4FCB-8091-E73A87F29C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Sheet1!$A$111:$A$121</c:f>
              <c:strCache>
                <c:ptCount val="11"/>
                <c:pt idx="3">
                  <c:v>Ward 1</c:v>
                </c:pt>
                <c:pt idx="4">
                  <c:v>Ward 2</c:v>
                </c:pt>
                <c:pt idx="6">
                  <c:v>Ward 4</c:v>
                </c:pt>
                <c:pt idx="7">
                  <c:v>Ward 5</c:v>
                </c:pt>
                <c:pt idx="8">
                  <c:v>Ward 6</c:v>
                </c:pt>
                <c:pt idx="9">
                  <c:v>Ward 7</c:v>
                </c:pt>
                <c:pt idx="10">
                  <c:v>Ward 8</c:v>
                </c:pt>
              </c:strCache>
            </c:strRef>
          </c:cat>
          <c:val>
            <c:numRef>
              <c:f>Sheet1!$B$111:$B$121</c:f>
              <c:numCache>
                <c:formatCode>General</c:formatCode>
                <c:ptCount val="11"/>
                <c:pt idx="3" formatCode="0">
                  <c:v>3</c:v>
                </c:pt>
                <c:pt idx="4" formatCode="0">
                  <c:v>1</c:v>
                </c:pt>
                <c:pt idx="6" formatCode="0">
                  <c:v>3</c:v>
                </c:pt>
                <c:pt idx="7" formatCode="0">
                  <c:v>5</c:v>
                </c:pt>
                <c:pt idx="8" formatCode="0">
                  <c:v>1</c:v>
                </c:pt>
                <c:pt idx="9" formatCode="0">
                  <c:v>11</c:v>
                </c:pt>
                <c:pt idx="10" formatCode="0">
                  <c:v>11</c:v>
                </c:pt>
              </c:numCache>
            </c:numRef>
          </c:val>
          <c:extLst>
            <c:ext xmlns:c16="http://schemas.microsoft.com/office/drawing/2014/chart" uri="{C3380CC4-5D6E-409C-BE32-E72D297353CC}">
              <c16:uniqueId val="{00000016-CD2D-4FCB-8091-E73A87F29C83}"/>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14"/>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782209082019445"/>
          <c:y val="0.22690730369234663"/>
          <c:w val="0.8321779091798055"/>
          <c:h val="0.63577621635522308"/>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901F-4E4D-9BD5-2705595179EB}"/>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901F-4E4D-9BD5-2705595179EB}"/>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901F-4E4D-9BD5-2705595179EB}"/>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901F-4E4D-9BD5-2705595179EB}"/>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901F-4E4D-9BD5-2705595179EB}"/>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901F-4E4D-9BD5-2705595179EB}"/>
              </c:ext>
            </c:extLst>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901F-4E4D-9BD5-2705595179EB}"/>
              </c:ext>
            </c:extLst>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F-901F-4E4D-9BD5-2705595179EB}"/>
              </c:ext>
            </c:extLst>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1-901F-4E4D-9BD5-2705595179EB}"/>
              </c:ext>
            </c:extLst>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3-901F-4E4D-9BD5-2705595179EB}"/>
              </c:ext>
            </c:extLst>
          </c:dPt>
          <c:dPt>
            <c:idx val="10"/>
            <c:bubble3D val="0"/>
            <c:spPr>
              <a:solidFill>
                <a:schemeClr val="accent5">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5-901F-4E4D-9BD5-2705595179EB}"/>
              </c:ext>
            </c:extLst>
          </c:dPt>
          <c:dLbls>
            <c:dLbl>
              <c:idx val="0"/>
              <c:layout>
                <c:manualLayout>
                  <c:x val="0.17635465422376584"/>
                  <c:y val="0.1274654824972055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68657614057551"/>
                      <c:h val="0.17180951782685558"/>
                    </c:manualLayout>
                  </c15:layout>
                </c:ext>
                <c:ext xmlns:c16="http://schemas.microsoft.com/office/drawing/2014/chart" uri="{C3380CC4-5D6E-409C-BE32-E72D297353CC}">
                  <c16:uniqueId val="{00000001-901F-4E4D-9BD5-2705595179EB}"/>
                </c:ext>
              </c:extLst>
            </c:dLbl>
            <c:dLbl>
              <c:idx val="1"/>
              <c:layout>
                <c:manualLayout>
                  <c:x val="-4.3824680245799434E-2"/>
                  <c:y val="2.254468803875173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572931695283895"/>
                      <c:h val="0.17332911555224514"/>
                    </c:manualLayout>
                  </c15:layout>
                </c:ext>
                <c:ext xmlns:c16="http://schemas.microsoft.com/office/drawing/2014/chart" uri="{C3380CC4-5D6E-409C-BE32-E72D297353CC}">
                  <c16:uniqueId val="{00000003-901F-4E4D-9BD5-2705595179EB}"/>
                </c:ext>
              </c:extLst>
            </c:dLbl>
            <c:dLbl>
              <c:idx val="2"/>
              <c:layout>
                <c:manualLayout>
                  <c:x val="0"/>
                  <c:y val="-5.2131475116587243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590386636545345"/>
                      <c:h val="0.13850500101206803"/>
                    </c:manualLayout>
                  </c15:layout>
                </c:ext>
                <c:ext xmlns:c16="http://schemas.microsoft.com/office/drawing/2014/chart" uri="{C3380CC4-5D6E-409C-BE32-E72D297353CC}">
                  <c16:uniqueId val="{00000005-901F-4E4D-9BD5-2705595179EB}"/>
                </c:ext>
              </c:extLst>
            </c:dLbl>
            <c:dLbl>
              <c:idx val="3"/>
              <c:layout>
                <c:manualLayout>
                  <c:x val="-8.2588242562950318E-3"/>
                  <c:y val="-5.850700520591845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01F-4E4D-9BD5-2705595179EB}"/>
                </c:ext>
              </c:extLst>
            </c:dLbl>
            <c:dLbl>
              <c:idx val="5"/>
              <c:layout>
                <c:manualLayout>
                  <c:x val="-6.9820175850842936E-2"/>
                  <c:y val="-0.1792589368599168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01F-4E4D-9BD5-2705595179EB}"/>
                </c:ext>
              </c:extLst>
            </c:dLbl>
            <c:dLbl>
              <c:idx val="7"/>
              <c:layout>
                <c:manualLayout>
                  <c:x val="0.29089014379365874"/>
                  <c:y val="-3.992396881278174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901F-4E4D-9BD5-2705595179EB}"/>
                </c:ext>
              </c:extLst>
            </c:dLbl>
            <c:dLbl>
              <c:idx val="8"/>
              <c:layout>
                <c:manualLayout>
                  <c:x val="-6.0944897571517942E-2"/>
                  <c:y val="0.120301486593339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01F-4E4D-9BD5-2705595179EB}"/>
                </c:ext>
              </c:extLst>
            </c:dLbl>
            <c:dLbl>
              <c:idx val="9"/>
              <c:tx>
                <c:rich>
                  <a:bodyPr/>
                  <a:lstStyle/>
                  <a:p>
                    <a:fld id="{6FA441FF-0939-4098-87DD-4399D8EEC492}" type="CATEGORYNAME">
                      <a:rPr lang="en-US">
                        <a:solidFill>
                          <a:schemeClr val="bg1"/>
                        </a:solidFill>
                      </a:rPr>
                      <a:pPr/>
                      <a:t>[CATEGORY NAME]</a:t>
                    </a:fld>
                    <a:r>
                      <a:rPr lang="en-US" baseline="0" dirty="0">
                        <a:solidFill>
                          <a:schemeClr val="bg1"/>
                        </a:solidFill>
                      </a:rPr>
                      <a:t>
</a:t>
                    </a:r>
                    <a:fld id="{F348097F-3C0E-4C54-B03D-040E4792FB11}"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901F-4E4D-9BD5-2705595179EB}"/>
                </c:ext>
              </c:extLst>
            </c:dLbl>
            <c:dLbl>
              <c:idx val="1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15-901F-4E4D-9BD5-2705595179E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Sheet1!$A$111:$A$121</c:f>
              <c:strCache>
                <c:ptCount val="11"/>
                <c:pt idx="3">
                  <c:v>Ward 1</c:v>
                </c:pt>
                <c:pt idx="4">
                  <c:v>Ward 2</c:v>
                </c:pt>
                <c:pt idx="5">
                  <c:v>Ward 3</c:v>
                </c:pt>
                <c:pt idx="6">
                  <c:v>Ward 4</c:v>
                </c:pt>
                <c:pt idx="7">
                  <c:v>Ward 5</c:v>
                </c:pt>
                <c:pt idx="8">
                  <c:v>Ward 6</c:v>
                </c:pt>
                <c:pt idx="9">
                  <c:v>Ward 7</c:v>
                </c:pt>
                <c:pt idx="10">
                  <c:v>Ward 8</c:v>
                </c:pt>
              </c:strCache>
            </c:strRef>
          </c:cat>
          <c:val>
            <c:numRef>
              <c:f>Sheet1!$B$111:$B$121</c:f>
              <c:numCache>
                <c:formatCode>General</c:formatCode>
                <c:ptCount val="11"/>
                <c:pt idx="3" formatCode="0">
                  <c:v>5</c:v>
                </c:pt>
                <c:pt idx="4" formatCode="0">
                  <c:v>1</c:v>
                </c:pt>
                <c:pt idx="5" formatCode="0">
                  <c:v>1</c:v>
                </c:pt>
                <c:pt idx="6" formatCode="0">
                  <c:v>4</c:v>
                </c:pt>
                <c:pt idx="7" formatCode="0">
                  <c:v>5</c:v>
                </c:pt>
                <c:pt idx="8" formatCode="0">
                  <c:v>5</c:v>
                </c:pt>
                <c:pt idx="9" formatCode="0">
                  <c:v>8</c:v>
                </c:pt>
                <c:pt idx="10" formatCode="0">
                  <c:v>11</c:v>
                </c:pt>
              </c:numCache>
            </c:numRef>
          </c:val>
          <c:extLst>
            <c:ext xmlns:c16="http://schemas.microsoft.com/office/drawing/2014/chart" uri="{C3380CC4-5D6E-409C-BE32-E72D297353CC}">
              <c16:uniqueId val="{00000016-901F-4E4D-9BD5-2705595179EB}"/>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2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0543641422133166"/>
          <c:w val="1"/>
          <c:h val="0.79380067074948968"/>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404-9942-A4A2-BA4FC74D769B}"/>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404-9942-A4A2-BA4FC74D769B}"/>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0404-9942-A4A2-BA4FC74D769B}"/>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0404-9942-A4A2-BA4FC74D769B}"/>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0404-9942-A4A2-BA4FC74D769B}"/>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39FD-4536-AEC3-B2472ECE1DF6}"/>
              </c:ext>
            </c:extLst>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FD46-4244-BA5F-001304815482}"/>
              </c:ext>
            </c:extLst>
          </c:dPt>
          <c:dLbls>
            <c:dLbl>
              <c:idx val="0"/>
              <c:layout>
                <c:manualLayout>
                  <c:x val="-0.1435174002207788"/>
                  <c:y val="-0.209185368366275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404-9942-A4A2-BA4FC74D769B}"/>
                </c:ext>
              </c:extLst>
            </c:dLbl>
            <c:dLbl>
              <c:idx val="1"/>
              <c:layout>
                <c:manualLayout>
                  <c:x val="0.23802844097306933"/>
                  <c:y val="-0.2827945688868391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404-9942-A4A2-BA4FC74D769B}"/>
                </c:ext>
              </c:extLst>
            </c:dLbl>
            <c:dLbl>
              <c:idx val="2"/>
              <c:layout>
                <c:manualLayout>
                  <c:x val="5.0294059745548791E-2"/>
                  <c:y val="-7.116077321268120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404-9942-A4A2-BA4FC74D769B}"/>
                </c:ext>
              </c:extLst>
            </c:dLbl>
            <c:dLbl>
              <c:idx val="3"/>
              <c:layout>
                <c:manualLayout>
                  <c:x val="0.10827884315766836"/>
                  <c:y val="0.2126504948981710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6728629866977143"/>
                      <c:h val="0.16269838114448129"/>
                    </c:manualLayout>
                  </c15:layout>
                </c:ext>
                <c:ext xmlns:c16="http://schemas.microsoft.com/office/drawing/2014/chart" uri="{C3380CC4-5D6E-409C-BE32-E72D297353CC}">
                  <c16:uniqueId val="{00000007-0404-9942-A4A2-BA4FC74D769B}"/>
                </c:ext>
              </c:extLst>
            </c:dLbl>
            <c:dLbl>
              <c:idx val="4"/>
              <c:layout>
                <c:manualLayout>
                  <c:x val="-0.20419473705823102"/>
                  <c:y val="2.906703986132420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492326788876033"/>
                      <c:h val="0.17702383445141534"/>
                    </c:manualLayout>
                  </c15:layout>
                </c:ext>
                <c:ext xmlns:c16="http://schemas.microsoft.com/office/drawing/2014/chart" uri="{C3380CC4-5D6E-409C-BE32-E72D297353CC}">
                  <c16:uniqueId val="{00000009-0404-9942-A4A2-BA4FC74D769B}"/>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Sheet1!$A$75:$A$81</c:f>
              <c:strCache>
                <c:ptCount val="5"/>
                <c:pt idx="0">
                  <c:v>Pre- K</c:v>
                </c:pt>
                <c:pt idx="1">
                  <c:v>Elementary School</c:v>
                </c:pt>
                <c:pt idx="2">
                  <c:v>Adult Ed</c:v>
                </c:pt>
                <c:pt idx="3">
                  <c:v>Middle School</c:v>
                </c:pt>
                <c:pt idx="4">
                  <c:v>High School</c:v>
                </c:pt>
              </c:strCache>
            </c:strRef>
          </c:cat>
          <c:val>
            <c:numRef>
              <c:f>Sheet1!$B$75:$B$81</c:f>
              <c:numCache>
                <c:formatCode>General</c:formatCode>
                <c:ptCount val="7"/>
                <c:pt idx="0">
                  <c:v>10</c:v>
                </c:pt>
                <c:pt idx="1">
                  <c:v>47</c:v>
                </c:pt>
                <c:pt idx="2">
                  <c:v>1</c:v>
                </c:pt>
                <c:pt idx="3">
                  <c:v>39</c:v>
                </c:pt>
                <c:pt idx="4">
                  <c:v>24</c:v>
                </c:pt>
              </c:numCache>
            </c:numRef>
          </c:val>
          <c:extLst>
            <c:ext xmlns:c16="http://schemas.microsoft.com/office/drawing/2014/chart" uri="{C3380CC4-5D6E-409C-BE32-E72D297353CC}">
              <c16:uniqueId val="{0000000A-0404-9942-A4A2-BA4FC74D769B}"/>
            </c:ext>
          </c:extLst>
        </c:ser>
        <c:dLbls>
          <c:dLblPos val="bestFit"/>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b="0" i="0">
          <a:latin typeface="Avenir Light" panose="020B0402020203020204" pitchFamily="34" charset="77"/>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dk1">
                    <a:lumMod val="65000"/>
                    <a:lumOff val="35000"/>
                  </a:schemeClr>
                </a:solidFill>
                <a:latin typeface="Avenir Light" panose="020B0402020203020204" pitchFamily="34" charset="77"/>
                <a:ea typeface="+mn-ea"/>
                <a:cs typeface="+mn-cs"/>
              </a:defRPr>
            </a:pPr>
            <a:r>
              <a:rPr lang="en-US" dirty="0"/>
              <a:t>Top</a:t>
            </a:r>
            <a:r>
              <a:rPr lang="en-US" baseline="0" dirty="0"/>
              <a:t> Categories for cases from Middle Schools </a:t>
            </a:r>
            <a:r>
              <a:rPr lang="en-US" dirty="0"/>
              <a:t> </a:t>
            </a:r>
          </a:p>
        </c:rich>
      </c:tx>
      <c:layout>
        <c:manualLayout>
          <c:xMode val="edge"/>
          <c:yMode val="edge"/>
          <c:x val="4.3811423797603277E-2"/>
          <c:y val="5.982621343889003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Avenir Light" panose="020B0402020203020204" pitchFamily="34" charset="77"/>
              <a:ea typeface="+mn-ea"/>
              <a:cs typeface="+mn-cs"/>
            </a:defRPr>
          </a:pPr>
          <a:endParaRPr lang="en-US"/>
        </a:p>
      </c:txPr>
    </c:title>
    <c:autoTitleDeleted val="0"/>
    <c:view3D>
      <c:rotX val="50"/>
      <c:rotY val="285"/>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474176194145662E-3"/>
          <c:y val="0.25306091589949908"/>
          <c:w val="0.93553460264619315"/>
          <c:h val="0.74364261314544522"/>
        </c:manualLayout>
      </c:layout>
      <c:pie3DChart>
        <c:varyColors val="1"/>
        <c:dLbls>
          <c:dLblPos val="bestFit"/>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b="0" i="0">
          <a:latin typeface="Avenir Light" panose="020B0402020203020204" pitchFamily="34" charset="77"/>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dk1">
                    <a:lumMod val="65000"/>
                    <a:lumOff val="35000"/>
                  </a:schemeClr>
                </a:solidFill>
                <a:latin typeface="Avenir Light" panose="020B0402020203020204" pitchFamily="34" charset="77"/>
                <a:ea typeface="+mn-ea"/>
                <a:cs typeface="+mn-cs"/>
              </a:defRPr>
            </a:pPr>
            <a:r>
              <a:rPr lang="en-US" dirty="0"/>
              <a:t>Top</a:t>
            </a:r>
            <a:r>
              <a:rPr lang="en-US" baseline="0" dirty="0"/>
              <a:t> Categories for cases from Elementary Schools </a:t>
            </a:r>
            <a:r>
              <a:rPr lang="en-US" dirty="0"/>
              <a:t> </a:t>
            </a:r>
          </a:p>
        </c:rich>
      </c:tx>
      <c:layout>
        <c:manualLayout>
          <c:xMode val="edge"/>
          <c:yMode val="edge"/>
          <c:x val="7.9696747799027856E-2"/>
          <c:y val="6.723921816202849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Avenir Light" panose="020B0402020203020204" pitchFamily="34" charset="77"/>
              <a:ea typeface="+mn-ea"/>
              <a:cs typeface="+mn-cs"/>
            </a:defRPr>
          </a:pPr>
          <a:endParaRPr lang="en-US"/>
        </a:p>
      </c:txPr>
    </c:title>
    <c:autoTitleDeleted val="0"/>
    <c:view3D>
      <c:rotX val="50"/>
      <c:rotY val="285"/>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496737162354938E-3"/>
          <c:y val="0.2530611834861648"/>
          <c:w val="0.93553460264619315"/>
          <c:h val="0.74364261314544522"/>
        </c:manualLayout>
      </c:layout>
      <c:pie3DChart>
        <c:varyColors val="1"/>
        <c:dLbls>
          <c:dLblPos val="bestFit"/>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b="0" i="0">
          <a:latin typeface="Avenir Light" panose="020B0402020203020204" pitchFamily="34" charset="77"/>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Roman" panose="02000503020000020003" pitchFamily="2" charset="0"/>
                <a:ea typeface="+mn-ea"/>
                <a:cs typeface="+mn-cs"/>
              </a:defRPr>
            </a:pPr>
            <a:r>
              <a:rPr lang="en-US" dirty="0"/>
              <a:t>Top Categories</a:t>
            </a:r>
            <a:r>
              <a:rPr lang="en-US" baseline="0" dirty="0"/>
              <a:t> for Middle Schools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Roman" panose="02000503020000020003" pitchFamily="2"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8346429494503474E-2"/>
          <c:y val="3.5336131418587595E-2"/>
          <c:w val="0.95781892755604614"/>
          <c:h val="0.7080978978853969"/>
        </c:manualLayout>
      </c:layout>
      <c:bar3DChart>
        <c:barDir val="bar"/>
        <c:grouping val="clustered"/>
        <c:varyColors val="0"/>
        <c:ser>
          <c:idx val="0"/>
          <c:order val="0"/>
          <c:tx>
            <c:strRef>
              <c:f>Sheet1!$A$63</c:f>
              <c:strCache>
                <c:ptCount val="1"/>
              </c:strCache>
            </c:strRef>
          </c:tx>
          <c:spPr>
            <a:solidFill>
              <a:schemeClr val="accent1"/>
            </a:solidFill>
            <a:ln>
              <a:noFill/>
            </a:ln>
            <a:effectLst/>
            <a:sp3d/>
          </c:spPr>
          <c:invertIfNegative val="0"/>
          <c:dLbls>
            <c:dLbl>
              <c:idx val="0"/>
              <c:layout>
                <c:manualLayout>
                  <c:x val="-0.24415321147383495"/>
                  <c:y val="-4.2405196005498094E-3"/>
                </c:manualLayout>
              </c:layout>
              <c:showLegendKey val="0"/>
              <c:showVal val="1"/>
              <c:showCatName val="0"/>
              <c:showSerName val="1"/>
              <c:showPercent val="0"/>
              <c:showBubbleSize val="0"/>
              <c:extLst>
                <c:ext xmlns:c15="http://schemas.microsoft.com/office/drawing/2012/chart" uri="{CE6537A1-D6FC-4f65-9D91-7224C49458BB}">
                  <c15:layout>
                    <c:manualLayout>
                      <c:w val="0.24279206350391835"/>
                      <c:h val="0.15766251874843903"/>
                    </c:manualLayout>
                  </c15:layout>
                </c:ext>
                <c:ext xmlns:c16="http://schemas.microsoft.com/office/drawing/2014/chart" uri="{C3380CC4-5D6E-409C-BE32-E72D297353CC}">
                  <c16:uniqueId val="{00000000-821A-4A7E-A97B-9D2E091DF5E4}"/>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Sheet1!$B$63</c:f>
              <c:numCache>
                <c:formatCode>General</c:formatCode>
                <c:ptCount val="1"/>
              </c:numCache>
            </c:numRef>
          </c:val>
          <c:extLst>
            <c:ext xmlns:c16="http://schemas.microsoft.com/office/drawing/2014/chart" uri="{C3380CC4-5D6E-409C-BE32-E72D297353CC}">
              <c16:uniqueId val="{00000001-821A-4A7E-A97B-9D2E091DF5E4}"/>
            </c:ext>
          </c:extLst>
        </c:ser>
        <c:ser>
          <c:idx val="1"/>
          <c:order val="1"/>
          <c:tx>
            <c:strRef>
              <c:f>Sheet1!$A$64</c:f>
              <c:strCache>
                <c:ptCount val="1"/>
                <c:pt idx="0">
                  <c:v>Communication</c:v>
                </c:pt>
              </c:strCache>
            </c:strRef>
          </c:tx>
          <c:spPr>
            <a:solidFill>
              <a:schemeClr val="accent2"/>
            </a:solidFill>
            <a:ln>
              <a:noFill/>
            </a:ln>
            <a:effectLst/>
            <a:sp3d/>
          </c:spPr>
          <c:invertIfNegative val="0"/>
          <c:dLbls>
            <c:dLbl>
              <c:idx val="0"/>
              <c:layout>
                <c:manualLayout>
                  <c:x val="-0.50262011106205895"/>
                  <c:y val="-6.9445900153341554E-3"/>
                </c:manualLayout>
              </c:layout>
              <c:showLegendKey val="0"/>
              <c:showVal val="1"/>
              <c:showCatName val="0"/>
              <c:showSerName val="1"/>
              <c:showPercent val="0"/>
              <c:showBubbleSize val="0"/>
              <c:extLst>
                <c:ext xmlns:c15="http://schemas.microsoft.com/office/drawing/2012/chart" uri="{CE6537A1-D6FC-4f65-9D91-7224C49458BB}">
                  <c15:layout>
                    <c:manualLayout>
                      <c:w val="0.44731970788463099"/>
                      <c:h val="0.10171303635894963"/>
                    </c:manualLayout>
                  </c15:layout>
                </c:ext>
                <c:ext xmlns:c16="http://schemas.microsoft.com/office/drawing/2014/chart" uri="{C3380CC4-5D6E-409C-BE32-E72D297353CC}">
                  <c16:uniqueId val="{00000002-821A-4A7E-A97B-9D2E091DF5E4}"/>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Sheet1!$B$64</c:f>
              <c:numCache>
                <c:formatCode>General</c:formatCode>
                <c:ptCount val="1"/>
                <c:pt idx="0">
                  <c:v>4</c:v>
                </c:pt>
              </c:numCache>
            </c:numRef>
          </c:val>
          <c:extLst>
            <c:ext xmlns:c16="http://schemas.microsoft.com/office/drawing/2014/chart" uri="{C3380CC4-5D6E-409C-BE32-E72D297353CC}">
              <c16:uniqueId val="{00000003-821A-4A7E-A97B-9D2E091DF5E4}"/>
            </c:ext>
          </c:extLst>
        </c:ser>
        <c:ser>
          <c:idx val="3"/>
          <c:order val="2"/>
          <c:tx>
            <c:strRef>
              <c:f>Sheet1!$A$65</c:f>
              <c:strCache>
                <c:ptCount val="1"/>
                <c:pt idx="0">
                  <c:v>Bullying</c:v>
                </c:pt>
              </c:strCache>
            </c:strRef>
          </c:tx>
          <c:spPr>
            <a:solidFill>
              <a:schemeClr val="accent4"/>
            </a:solidFill>
            <a:ln>
              <a:noFill/>
            </a:ln>
            <a:effectLst/>
            <a:sp3d/>
          </c:spPr>
          <c:invertIfNegative val="0"/>
          <c:dLbls>
            <c:dLbl>
              <c:idx val="0"/>
              <c:layout>
                <c:manualLayout>
                  <c:x val="-0.56411197254796674"/>
                  <c:y val="3.8512859517895563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33236352491337"/>
                      <c:h val="9.9948379186594882E-2"/>
                    </c:manualLayout>
                  </c15:layout>
                </c:ext>
                <c:ext xmlns:c16="http://schemas.microsoft.com/office/drawing/2014/chart" uri="{C3380CC4-5D6E-409C-BE32-E72D297353CC}">
                  <c16:uniqueId val="{00000004-821A-4A7E-A97B-9D2E091DF5E4}"/>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pt idx="0">
                  <c:v>9</c:v>
                </c:pt>
              </c:numCache>
            </c:numRef>
          </c:val>
          <c:extLst>
            <c:ext xmlns:c16="http://schemas.microsoft.com/office/drawing/2014/chart" uri="{C3380CC4-5D6E-409C-BE32-E72D297353CC}">
              <c16:uniqueId val="{00000005-821A-4A7E-A97B-9D2E091DF5E4}"/>
            </c:ext>
          </c:extLst>
        </c:ser>
        <c:ser>
          <c:idx val="4"/>
          <c:order val="3"/>
          <c:tx>
            <c:strRef>
              <c:f>Sheet1!$A$66</c:f>
              <c:strCache>
                <c:ptCount val="1"/>
                <c:pt idx="0">
                  <c:v>School Environment</c:v>
                </c:pt>
              </c:strCache>
            </c:strRef>
          </c:tx>
          <c:spPr>
            <a:solidFill>
              <a:schemeClr val="accent5"/>
            </a:solidFill>
            <a:ln>
              <a:noFill/>
            </a:ln>
            <a:effectLst/>
            <a:sp3d/>
          </c:spPr>
          <c:invertIfNegative val="0"/>
          <c:dLbls>
            <c:dLbl>
              <c:idx val="0"/>
              <c:layout>
                <c:manualLayout>
                  <c:x val="-0.59193989898612698"/>
                  <c:y val="4.2405196005497314E-3"/>
                </c:manualLayout>
              </c:layout>
              <c:showLegendKey val="0"/>
              <c:showVal val="1"/>
              <c:showCatName val="0"/>
              <c:showSerName val="1"/>
              <c:showPercent val="0"/>
              <c:showBubbleSize val="0"/>
              <c:extLst>
                <c:ext xmlns:c15="http://schemas.microsoft.com/office/drawing/2012/chart" uri="{CE6537A1-D6FC-4f65-9D91-7224C49458BB}">
                  <c15:layout>
                    <c:manualLayout>
                      <c:w val="0.3615937332562133"/>
                      <c:h val="9.8295244340742785E-2"/>
                    </c:manualLayout>
                  </c15:layout>
                </c:ext>
                <c:ext xmlns:c16="http://schemas.microsoft.com/office/drawing/2014/chart" uri="{C3380CC4-5D6E-409C-BE32-E72D297353CC}">
                  <c16:uniqueId val="{00000006-821A-4A7E-A97B-9D2E091DF5E4}"/>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pt idx="0">
                  <c:v>8</c:v>
                </c:pt>
              </c:numCache>
            </c:numRef>
          </c:val>
          <c:extLst>
            <c:ext xmlns:c16="http://schemas.microsoft.com/office/drawing/2014/chart" uri="{C3380CC4-5D6E-409C-BE32-E72D297353CC}">
              <c16:uniqueId val="{00000007-821A-4A7E-A97B-9D2E091DF5E4}"/>
            </c:ext>
          </c:extLst>
        </c:ser>
        <c:ser>
          <c:idx val="6"/>
          <c:order val="4"/>
          <c:tx>
            <c:strRef>
              <c:f>Sheet1!$A$67</c:f>
              <c:strCache>
                <c:ptCount val="1"/>
                <c:pt idx="0">
                  <c:v>Special Education</c:v>
                </c:pt>
              </c:strCache>
            </c:strRef>
          </c:tx>
          <c:spPr>
            <a:solidFill>
              <a:schemeClr val="accent1">
                <a:lumMod val="60000"/>
              </a:schemeClr>
            </a:solidFill>
            <a:ln>
              <a:noFill/>
            </a:ln>
            <a:effectLst/>
            <a:sp3d/>
          </c:spPr>
          <c:invertIfNegative val="0"/>
          <c:dLbls>
            <c:dLbl>
              <c:idx val="0"/>
              <c:layout>
                <c:manualLayout>
                  <c:x val="-0.5317798971936688"/>
                  <c:y val="8.48103920109944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8-821A-4A7E-A97B-9D2E091DF5E4}"/>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pt idx="0">
                  <c:v>10</c:v>
                </c:pt>
              </c:numCache>
            </c:numRef>
          </c:val>
          <c:extLst>
            <c:ext xmlns:c16="http://schemas.microsoft.com/office/drawing/2014/chart" uri="{C3380CC4-5D6E-409C-BE32-E72D297353CC}">
              <c16:uniqueId val="{00000009-821A-4A7E-A97B-9D2E091DF5E4}"/>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Roman" panose="02000503020000020003" pitchFamily="2" charset="0"/>
                <a:ea typeface="+mn-ea"/>
                <a:cs typeface="+mn-cs"/>
              </a:defRPr>
            </a:pPr>
            <a:r>
              <a:rPr lang="en-US" dirty="0"/>
              <a:t>Top Categories</a:t>
            </a:r>
            <a:r>
              <a:rPr lang="en-US" baseline="0" dirty="0"/>
              <a:t> for Elementary Schools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Roman" panose="02000503020000020003" pitchFamily="2"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8346429494503474E-2"/>
          <c:y val="3.5336131418587595E-2"/>
          <c:w val="0.95781892755604614"/>
          <c:h val="0.7080978978853969"/>
        </c:manualLayout>
      </c:layout>
      <c:bar3DChart>
        <c:barDir val="bar"/>
        <c:grouping val="clustered"/>
        <c:varyColors val="0"/>
        <c:ser>
          <c:idx val="0"/>
          <c:order val="0"/>
          <c:tx>
            <c:strRef>
              <c:f>Sheet1!$A$63</c:f>
              <c:strCache>
                <c:ptCount val="1"/>
              </c:strCache>
            </c:strRef>
          </c:tx>
          <c:spPr>
            <a:solidFill>
              <a:schemeClr val="accent1"/>
            </a:solidFill>
            <a:ln>
              <a:noFill/>
            </a:ln>
            <a:effectLst/>
            <a:sp3d/>
          </c:spPr>
          <c:invertIfNegative val="0"/>
          <c:dLbls>
            <c:dLbl>
              <c:idx val="0"/>
              <c:layout>
                <c:manualLayout>
                  <c:x val="-0.24415321147383495"/>
                  <c:y val="-4.2405196005498094E-3"/>
                </c:manualLayout>
              </c:layout>
              <c:showLegendKey val="0"/>
              <c:showVal val="1"/>
              <c:showCatName val="0"/>
              <c:showSerName val="1"/>
              <c:showPercent val="0"/>
              <c:showBubbleSize val="0"/>
              <c:extLst>
                <c:ext xmlns:c15="http://schemas.microsoft.com/office/drawing/2012/chart" uri="{CE6537A1-D6FC-4f65-9D91-7224C49458BB}">
                  <c15:layout>
                    <c:manualLayout>
                      <c:w val="0.24279206350391835"/>
                      <c:h val="0.15766251874843903"/>
                    </c:manualLayout>
                  </c15:layout>
                </c:ext>
                <c:ext xmlns:c16="http://schemas.microsoft.com/office/drawing/2014/chart" uri="{C3380CC4-5D6E-409C-BE32-E72D297353CC}">
                  <c16:uniqueId val="{00000000-FB4A-4B07-AC6F-209E375C43E5}"/>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Sheet1!$B$63</c:f>
              <c:numCache>
                <c:formatCode>General</c:formatCode>
                <c:ptCount val="1"/>
              </c:numCache>
            </c:numRef>
          </c:val>
          <c:extLst>
            <c:ext xmlns:c16="http://schemas.microsoft.com/office/drawing/2014/chart" uri="{C3380CC4-5D6E-409C-BE32-E72D297353CC}">
              <c16:uniqueId val="{00000001-FB4A-4B07-AC6F-209E375C43E5}"/>
            </c:ext>
          </c:extLst>
        </c:ser>
        <c:ser>
          <c:idx val="1"/>
          <c:order val="1"/>
          <c:tx>
            <c:strRef>
              <c:f>Sheet1!$A$64</c:f>
              <c:strCache>
                <c:ptCount val="1"/>
                <c:pt idx="0">
                  <c:v>Communication</c:v>
                </c:pt>
              </c:strCache>
            </c:strRef>
          </c:tx>
          <c:spPr>
            <a:solidFill>
              <a:schemeClr val="accent2"/>
            </a:solidFill>
            <a:ln>
              <a:noFill/>
            </a:ln>
            <a:effectLst/>
            <a:sp3d/>
          </c:spPr>
          <c:invertIfNegative val="0"/>
          <c:dLbls>
            <c:dLbl>
              <c:idx val="0"/>
              <c:layout>
                <c:manualLayout>
                  <c:x val="-0.50262011106205895"/>
                  <c:y val="-6.9445900153341554E-3"/>
                </c:manualLayout>
              </c:layout>
              <c:showLegendKey val="0"/>
              <c:showVal val="1"/>
              <c:showCatName val="0"/>
              <c:showSerName val="1"/>
              <c:showPercent val="0"/>
              <c:showBubbleSize val="0"/>
              <c:extLst>
                <c:ext xmlns:c15="http://schemas.microsoft.com/office/drawing/2012/chart" uri="{CE6537A1-D6FC-4f65-9D91-7224C49458BB}">
                  <c15:layout>
                    <c:manualLayout>
                      <c:w val="0.44731970788463099"/>
                      <c:h val="0.10171303635894963"/>
                    </c:manualLayout>
                  </c15:layout>
                </c:ext>
                <c:ext xmlns:c16="http://schemas.microsoft.com/office/drawing/2014/chart" uri="{C3380CC4-5D6E-409C-BE32-E72D297353CC}">
                  <c16:uniqueId val="{00000002-FB4A-4B07-AC6F-209E375C43E5}"/>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Sheet1!$B$64</c:f>
              <c:numCache>
                <c:formatCode>General</c:formatCode>
                <c:ptCount val="1"/>
                <c:pt idx="0">
                  <c:v>8</c:v>
                </c:pt>
              </c:numCache>
            </c:numRef>
          </c:val>
          <c:extLst>
            <c:ext xmlns:c16="http://schemas.microsoft.com/office/drawing/2014/chart" uri="{C3380CC4-5D6E-409C-BE32-E72D297353CC}">
              <c16:uniqueId val="{00000003-FB4A-4B07-AC6F-209E375C43E5}"/>
            </c:ext>
          </c:extLst>
        </c:ser>
        <c:ser>
          <c:idx val="3"/>
          <c:order val="2"/>
          <c:tx>
            <c:strRef>
              <c:f>Sheet1!$A$65</c:f>
              <c:strCache>
                <c:ptCount val="1"/>
                <c:pt idx="0">
                  <c:v>Bullying</c:v>
                </c:pt>
              </c:strCache>
            </c:strRef>
          </c:tx>
          <c:spPr>
            <a:solidFill>
              <a:schemeClr val="accent4"/>
            </a:solidFill>
            <a:ln>
              <a:noFill/>
            </a:ln>
            <a:effectLst/>
            <a:sp3d/>
          </c:spPr>
          <c:invertIfNegative val="0"/>
          <c:dLbls>
            <c:dLbl>
              <c:idx val="0"/>
              <c:layout>
                <c:manualLayout>
                  <c:x val="-0.56411197254796674"/>
                  <c:y val="3.8512859517895563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33236352491337"/>
                      <c:h val="9.9948379186594882E-2"/>
                    </c:manualLayout>
                  </c15:layout>
                </c:ext>
                <c:ext xmlns:c16="http://schemas.microsoft.com/office/drawing/2014/chart" uri="{C3380CC4-5D6E-409C-BE32-E72D297353CC}">
                  <c16:uniqueId val="{00000004-FB4A-4B07-AC6F-209E375C43E5}"/>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pt idx="0">
                  <c:v>14</c:v>
                </c:pt>
              </c:numCache>
            </c:numRef>
          </c:val>
          <c:extLst>
            <c:ext xmlns:c16="http://schemas.microsoft.com/office/drawing/2014/chart" uri="{C3380CC4-5D6E-409C-BE32-E72D297353CC}">
              <c16:uniqueId val="{00000005-FB4A-4B07-AC6F-209E375C43E5}"/>
            </c:ext>
          </c:extLst>
        </c:ser>
        <c:ser>
          <c:idx val="4"/>
          <c:order val="3"/>
          <c:tx>
            <c:strRef>
              <c:f>Sheet1!$A$66</c:f>
              <c:strCache>
                <c:ptCount val="1"/>
                <c:pt idx="0">
                  <c:v>School Environment</c:v>
                </c:pt>
              </c:strCache>
            </c:strRef>
          </c:tx>
          <c:spPr>
            <a:solidFill>
              <a:schemeClr val="accent5"/>
            </a:solidFill>
            <a:ln>
              <a:noFill/>
            </a:ln>
            <a:effectLst/>
            <a:sp3d/>
          </c:spPr>
          <c:invertIfNegative val="0"/>
          <c:dLbls>
            <c:dLbl>
              <c:idx val="0"/>
              <c:layout>
                <c:manualLayout>
                  <c:x val="-0.3807042578425997"/>
                  <c:y val="4.2403579869776872E-3"/>
                </c:manualLayout>
              </c:layout>
              <c:showLegendKey val="0"/>
              <c:showVal val="1"/>
              <c:showCatName val="0"/>
              <c:showSerName val="1"/>
              <c:showPercent val="0"/>
              <c:showBubbleSize val="0"/>
              <c:extLst>
                <c:ext xmlns:c15="http://schemas.microsoft.com/office/drawing/2012/chart" uri="{CE6537A1-D6FC-4f65-9D91-7224C49458BB}">
                  <c15:layout>
                    <c:manualLayout>
                      <c:w val="0.3615937332562133"/>
                      <c:h val="9.8295244340742785E-2"/>
                    </c:manualLayout>
                  </c15:layout>
                </c:ext>
                <c:ext xmlns:c16="http://schemas.microsoft.com/office/drawing/2014/chart" uri="{C3380CC4-5D6E-409C-BE32-E72D297353CC}">
                  <c16:uniqueId val="{00000006-FB4A-4B07-AC6F-209E375C43E5}"/>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pt idx="0">
                  <c:v>6</c:v>
                </c:pt>
              </c:numCache>
            </c:numRef>
          </c:val>
          <c:extLst>
            <c:ext xmlns:c16="http://schemas.microsoft.com/office/drawing/2014/chart" uri="{C3380CC4-5D6E-409C-BE32-E72D297353CC}">
              <c16:uniqueId val="{00000007-FB4A-4B07-AC6F-209E375C43E5}"/>
            </c:ext>
          </c:extLst>
        </c:ser>
        <c:ser>
          <c:idx val="6"/>
          <c:order val="4"/>
          <c:tx>
            <c:strRef>
              <c:f>Sheet1!$A$67</c:f>
              <c:strCache>
                <c:ptCount val="1"/>
                <c:pt idx="0">
                  <c:v>Special Education</c:v>
                </c:pt>
              </c:strCache>
            </c:strRef>
          </c:tx>
          <c:spPr>
            <a:solidFill>
              <a:schemeClr val="accent1">
                <a:lumMod val="60000"/>
              </a:schemeClr>
            </a:solidFill>
            <a:ln>
              <a:noFill/>
            </a:ln>
            <a:effectLst/>
            <a:sp3d/>
          </c:spPr>
          <c:invertIfNegative val="0"/>
          <c:dLbls>
            <c:dLbl>
              <c:idx val="0"/>
              <c:layout>
                <c:manualLayout>
                  <c:x val="-0.5317798971936688"/>
                  <c:y val="8.48103920109944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8-FB4A-4B07-AC6F-209E375C43E5}"/>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pt idx="0">
                  <c:v>14</c:v>
                </c:pt>
              </c:numCache>
            </c:numRef>
          </c:val>
          <c:extLst>
            <c:ext xmlns:c16="http://schemas.microsoft.com/office/drawing/2014/chart" uri="{C3380CC4-5D6E-409C-BE32-E72D297353CC}">
              <c16:uniqueId val="{00000009-FB4A-4B07-AC6F-209E375C43E5}"/>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Roman" panose="02000503020000020003" pitchFamily="2" charset="0"/>
                <a:ea typeface="+mn-ea"/>
                <a:cs typeface="+mn-cs"/>
              </a:defRPr>
            </a:pPr>
            <a:r>
              <a:rPr lang="en-US" dirty="0"/>
              <a:t>Top Categories</a:t>
            </a:r>
            <a:r>
              <a:rPr lang="en-US" baseline="0" dirty="0"/>
              <a:t> for High Schools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Roman" panose="02000503020000020003" pitchFamily="2"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8346429494503474E-2"/>
          <c:y val="3.5336131418587595E-2"/>
          <c:w val="0.95781892755604614"/>
          <c:h val="0.7080978978853969"/>
        </c:manualLayout>
      </c:layout>
      <c:bar3DChart>
        <c:barDir val="bar"/>
        <c:grouping val="clustered"/>
        <c:varyColors val="0"/>
        <c:ser>
          <c:idx val="0"/>
          <c:order val="0"/>
          <c:tx>
            <c:strRef>
              <c:f>Sheet1!$A$63</c:f>
              <c:strCache>
                <c:ptCount val="1"/>
                <c:pt idx="0">
                  <c:v>Academic Progress</c:v>
                </c:pt>
              </c:strCache>
            </c:strRef>
          </c:tx>
          <c:spPr>
            <a:solidFill>
              <a:schemeClr val="accent1"/>
            </a:solidFill>
            <a:ln>
              <a:noFill/>
            </a:ln>
            <a:effectLst/>
            <a:sp3d/>
          </c:spPr>
          <c:invertIfNegative val="0"/>
          <c:dLbls>
            <c:dLbl>
              <c:idx val="0"/>
              <c:layout>
                <c:manualLayout>
                  <c:x val="-0.345771188968789"/>
                  <c:y val="1.2465547502434407E-2"/>
                </c:manualLayout>
              </c:layout>
              <c:showLegendKey val="0"/>
              <c:showVal val="1"/>
              <c:showCatName val="0"/>
              <c:showSerName val="1"/>
              <c:showPercent val="0"/>
              <c:showBubbleSize val="0"/>
              <c:extLst>
                <c:ext xmlns:c15="http://schemas.microsoft.com/office/drawing/2012/chart" uri="{CE6537A1-D6FC-4f65-9D91-7224C49458BB}">
                  <c15:layout>
                    <c:manualLayout>
                      <c:w val="0.29264243735944673"/>
                      <c:h val="0.15766245579671803"/>
                    </c:manualLayout>
                  </c15:layout>
                </c:ext>
                <c:ext xmlns:c16="http://schemas.microsoft.com/office/drawing/2014/chart" uri="{C3380CC4-5D6E-409C-BE32-E72D297353CC}">
                  <c16:uniqueId val="{00000000-7742-4ED2-91AA-B46744486FB6}"/>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Sheet1!$B$63</c:f>
              <c:numCache>
                <c:formatCode>General</c:formatCode>
                <c:ptCount val="1"/>
                <c:pt idx="0">
                  <c:v>3</c:v>
                </c:pt>
              </c:numCache>
            </c:numRef>
          </c:val>
          <c:extLst>
            <c:ext xmlns:c16="http://schemas.microsoft.com/office/drawing/2014/chart" uri="{C3380CC4-5D6E-409C-BE32-E72D297353CC}">
              <c16:uniqueId val="{00000001-7742-4ED2-91AA-B46744486FB6}"/>
            </c:ext>
          </c:extLst>
        </c:ser>
        <c:ser>
          <c:idx val="1"/>
          <c:order val="1"/>
          <c:tx>
            <c:strRef>
              <c:f>Sheet1!$A$64</c:f>
              <c:strCache>
                <c:ptCount val="1"/>
                <c:pt idx="0">
                  <c:v>Communication</c:v>
                </c:pt>
              </c:strCache>
            </c:strRef>
          </c:tx>
          <c:spPr>
            <a:solidFill>
              <a:schemeClr val="accent2"/>
            </a:solidFill>
            <a:ln>
              <a:noFill/>
            </a:ln>
            <a:effectLst/>
            <a:sp3d/>
          </c:spPr>
          <c:invertIfNegative val="0"/>
          <c:dLbls>
            <c:dLbl>
              <c:idx val="0"/>
              <c:layout>
                <c:manualLayout>
                  <c:x val="-0.50262011106205895"/>
                  <c:y val="-6.9445900153341554E-3"/>
                </c:manualLayout>
              </c:layout>
              <c:showLegendKey val="0"/>
              <c:showVal val="1"/>
              <c:showCatName val="0"/>
              <c:showSerName val="1"/>
              <c:showPercent val="0"/>
              <c:showBubbleSize val="0"/>
              <c:extLst>
                <c:ext xmlns:c15="http://schemas.microsoft.com/office/drawing/2012/chart" uri="{CE6537A1-D6FC-4f65-9D91-7224C49458BB}">
                  <c15:layout>
                    <c:manualLayout>
                      <c:w val="0.44731970788463099"/>
                      <c:h val="0.10171303635894963"/>
                    </c:manualLayout>
                  </c15:layout>
                </c:ext>
                <c:ext xmlns:c16="http://schemas.microsoft.com/office/drawing/2014/chart" uri="{C3380CC4-5D6E-409C-BE32-E72D297353CC}">
                  <c16:uniqueId val="{00000002-7742-4ED2-91AA-B46744486FB6}"/>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Sheet1!$B$64</c:f>
              <c:numCache>
                <c:formatCode>General</c:formatCode>
                <c:ptCount val="1"/>
                <c:pt idx="0">
                  <c:v>3</c:v>
                </c:pt>
              </c:numCache>
            </c:numRef>
          </c:val>
          <c:extLst>
            <c:ext xmlns:c16="http://schemas.microsoft.com/office/drawing/2014/chart" uri="{C3380CC4-5D6E-409C-BE32-E72D297353CC}">
              <c16:uniqueId val="{00000003-7742-4ED2-91AA-B46744486FB6}"/>
            </c:ext>
          </c:extLst>
        </c:ser>
        <c:ser>
          <c:idx val="3"/>
          <c:order val="2"/>
          <c:tx>
            <c:strRef>
              <c:f>Sheet1!$A$65</c:f>
              <c:strCache>
                <c:ptCount val="1"/>
                <c:pt idx="0">
                  <c:v>Bullying</c:v>
                </c:pt>
              </c:strCache>
            </c:strRef>
          </c:tx>
          <c:spPr>
            <a:solidFill>
              <a:schemeClr val="accent4"/>
            </a:solidFill>
            <a:ln>
              <a:noFill/>
            </a:ln>
            <a:effectLst/>
            <a:sp3d/>
          </c:spPr>
          <c:invertIfNegative val="0"/>
          <c:dLbls>
            <c:dLbl>
              <c:idx val="0"/>
              <c:layout>
                <c:manualLayout>
                  <c:x val="-0.56411197254796674"/>
                  <c:y val="3.8512859517895563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33236352491337"/>
                      <c:h val="9.9948379186594882E-2"/>
                    </c:manualLayout>
                  </c15:layout>
                </c:ext>
                <c:ext xmlns:c16="http://schemas.microsoft.com/office/drawing/2014/chart" uri="{C3380CC4-5D6E-409C-BE32-E72D297353CC}">
                  <c16:uniqueId val="{00000004-7742-4ED2-91AA-B46744486FB6}"/>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pt idx="0">
                  <c:v>5</c:v>
                </c:pt>
              </c:numCache>
            </c:numRef>
          </c:val>
          <c:extLst>
            <c:ext xmlns:c16="http://schemas.microsoft.com/office/drawing/2014/chart" uri="{C3380CC4-5D6E-409C-BE32-E72D297353CC}">
              <c16:uniqueId val="{00000005-7742-4ED2-91AA-B46744486FB6}"/>
            </c:ext>
          </c:extLst>
        </c:ser>
        <c:ser>
          <c:idx val="4"/>
          <c:order val="3"/>
          <c:tx>
            <c:strRef>
              <c:f>Sheet1!$A$66</c:f>
              <c:strCache>
                <c:ptCount val="1"/>
                <c:pt idx="0">
                  <c:v>School Environment</c:v>
                </c:pt>
              </c:strCache>
            </c:strRef>
          </c:tx>
          <c:spPr>
            <a:solidFill>
              <a:schemeClr val="accent5"/>
            </a:solidFill>
            <a:ln>
              <a:noFill/>
            </a:ln>
            <a:effectLst/>
            <a:sp3d/>
          </c:spPr>
          <c:invertIfNegative val="0"/>
          <c:dLbls>
            <c:dLbl>
              <c:idx val="0"/>
              <c:layout>
                <c:manualLayout>
                  <c:x val="-0.42584147767211206"/>
                  <c:y val="1.259347516312421E-2"/>
                </c:manualLayout>
              </c:layout>
              <c:showLegendKey val="0"/>
              <c:showVal val="1"/>
              <c:showCatName val="0"/>
              <c:showSerName val="1"/>
              <c:showPercent val="0"/>
              <c:showBubbleSize val="0"/>
              <c:extLst>
                <c:ext xmlns:c15="http://schemas.microsoft.com/office/drawing/2012/chart" uri="{CE6537A1-D6FC-4f65-9D91-7224C49458BB}">
                  <c15:layout>
                    <c:manualLayout>
                      <c:w val="0.3615937332562133"/>
                      <c:h val="9.8295244340742785E-2"/>
                    </c:manualLayout>
                  </c15:layout>
                </c:ext>
                <c:ext xmlns:c16="http://schemas.microsoft.com/office/drawing/2014/chart" uri="{C3380CC4-5D6E-409C-BE32-E72D297353CC}">
                  <c16:uniqueId val="{00000006-7742-4ED2-91AA-B46744486FB6}"/>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pt idx="0">
                  <c:v>3</c:v>
                </c:pt>
              </c:numCache>
            </c:numRef>
          </c:val>
          <c:extLst>
            <c:ext xmlns:c16="http://schemas.microsoft.com/office/drawing/2014/chart" uri="{C3380CC4-5D6E-409C-BE32-E72D297353CC}">
              <c16:uniqueId val="{00000007-7742-4ED2-91AA-B46744486FB6}"/>
            </c:ext>
          </c:extLst>
        </c:ser>
        <c:ser>
          <c:idx val="6"/>
          <c:order val="4"/>
          <c:tx>
            <c:strRef>
              <c:f>Sheet1!$A$67</c:f>
              <c:strCache>
                <c:ptCount val="1"/>
                <c:pt idx="0">
                  <c:v>Special Education</c:v>
                </c:pt>
              </c:strCache>
            </c:strRef>
          </c:tx>
          <c:spPr>
            <a:solidFill>
              <a:schemeClr val="accent1">
                <a:lumMod val="60000"/>
              </a:schemeClr>
            </a:solidFill>
            <a:ln>
              <a:noFill/>
            </a:ln>
            <a:effectLst/>
            <a:sp3d/>
          </c:spPr>
          <c:invertIfNegative val="0"/>
          <c:dLbls>
            <c:dLbl>
              <c:idx val="0"/>
              <c:layout>
                <c:manualLayout>
                  <c:x val="-0.5317798971936688"/>
                  <c:y val="8.48103920109944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8-7742-4ED2-91AA-B46744486FB6}"/>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pt idx="0">
                  <c:v>6</c:v>
                </c:pt>
              </c:numCache>
            </c:numRef>
          </c:val>
          <c:extLst>
            <c:ext xmlns:c16="http://schemas.microsoft.com/office/drawing/2014/chart" uri="{C3380CC4-5D6E-409C-BE32-E72D297353CC}">
              <c16:uniqueId val="{00000009-7742-4ED2-91AA-B46744486FB6}"/>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3.3982082174853261E-2"/>
          <c:w val="0.94526334208223972"/>
          <c:h val="0.72814334260117386"/>
        </c:manualLayout>
      </c:layout>
      <c:lineChart>
        <c:grouping val="standard"/>
        <c:varyColors val="0"/>
        <c:ser>
          <c:idx val="0"/>
          <c:order val="0"/>
          <c:tx>
            <c:strRef>
              <c:f>Sheet3!$B$2</c:f>
              <c:strCache>
                <c:ptCount val="1"/>
                <c:pt idx="0">
                  <c:v>SY 2016 -17</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venir Light" panose="020B0402020203020204"/>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Sheet3!$A$3:$A$6</c:f>
              <c:strCache>
                <c:ptCount val="4"/>
                <c:pt idx="0">
                  <c:v>Quarter 1</c:v>
                </c:pt>
                <c:pt idx="1">
                  <c:v>Quarter 2</c:v>
                </c:pt>
                <c:pt idx="2">
                  <c:v>Quarter 3</c:v>
                </c:pt>
                <c:pt idx="3">
                  <c:v>Quarter 4</c:v>
                </c:pt>
              </c:strCache>
            </c:strRef>
          </c:cat>
          <c:val>
            <c:numRef>
              <c:f>Sheet3!$B$3:$B$6</c:f>
              <c:numCache>
                <c:formatCode>General</c:formatCode>
                <c:ptCount val="4"/>
                <c:pt idx="0">
                  <c:v>43</c:v>
                </c:pt>
                <c:pt idx="1">
                  <c:v>51</c:v>
                </c:pt>
                <c:pt idx="2">
                  <c:v>125</c:v>
                </c:pt>
                <c:pt idx="3">
                  <c:v>108</c:v>
                </c:pt>
              </c:numCache>
            </c:numRef>
          </c:val>
          <c:smooth val="0"/>
          <c:extLst>
            <c:ext xmlns:c16="http://schemas.microsoft.com/office/drawing/2014/chart" uri="{C3380CC4-5D6E-409C-BE32-E72D297353CC}">
              <c16:uniqueId val="{00000000-778D-45C2-BD06-E2781F78A04C}"/>
            </c:ext>
          </c:extLst>
        </c:ser>
        <c:ser>
          <c:idx val="1"/>
          <c:order val="1"/>
          <c:tx>
            <c:strRef>
              <c:f>Sheet3!$C$2</c:f>
              <c:strCache>
                <c:ptCount val="1"/>
                <c:pt idx="0">
                  <c:v>SY 2017-18</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2611111111111113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8D-45C2-BD06-E2781F78A04C}"/>
                </c:ext>
              </c:extLst>
            </c:dLbl>
            <c:dLbl>
              <c:idx val="1"/>
              <c:layout>
                <c:manualLayout>
                  <c:x val="-4.5388888888888888E-2"/>
                  <c:y val="6.2534631087780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8D-45C2-BD06-E2781F78A04C}"/>
                </c:ext>
              </c:extLst>
            </c:dLbl>
            <c:dLbl>
              <c:idx val="2"/>
              <c:layout>
                <c:manualLayout>
                  <c:x val="-4.5388888888888888E-2"/>
                  <c:y val="4.864574219889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8D-45C2-BD06-E2781F78A04C}"/>
                </c:ext>
              </c:extLst>
            </c:dLbl>
            <c:dLbl>
              <c:idx val="3"/>
              <c:layout>
                <c:manualLayout>
                  <c:x val="-3.9833333333333332E-2"/>
                  <c:y val="5.7905001458151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8D-45C2-BD06-E2781F78A04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venir Light" panose="020B0402020203020204"/>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Sheet3!$A$3:$A$6</c:f>
              <c:strCache>
                <c:ptCount val="4"/>
                <c:pt idx="0">
                  <c:v>Quarter 1</c:v>
                </c:pt>
                <c:pt idx="1">
                  <c:v>Quarter 2</c:v>
                </c:pt>
                <c:pt idx="2">
                  <c:v>Quarter 3</c:v>
                </c:pt>
                <c:pt idx="3">
                  <c:v>Quarter 4</c:v>
                </c:pt>
              </c:strCache>
            </c:strRef>
          </c:cat>
          <c:val>
            <c:numRef>
              <c:f>Sheet3!$C$3:$C$6</c:f>
              <c:numCache>
                <c:formatCode>General</c:formatCode>
                <c:ptCount val="4"/>
                <c:pt idx="0">
                  <c:v>118</c:v>
                </c:pt>
                <c:pt idx="1">
                  <c:v>117</c:v>
                </c:pt>
                <c:pt idx="2">
                  <c:v>110</c:v>
                </c:pt>
                <c:pt idx="3">
                  <c:v>107</c:v>
                </c:pt>
              </c:numCache>
            </c:numRef>
          </c:val>
          <c:smooth val="0"/>
          <c:extLst>
            <c:ext xmlns:c16="http://schemas.microsoft.com/office/drawing/2014/chart" uri="{C3380CC4-5D6E-409C-BE32-E72D297353CC}">
              <c16:uniqueId val="{00000005-778D-45C2-BD06-E2781F78A04C}"/>
            </c:ext>
          </c:extLst>
        </c:ser>
        <c:ser>
          <c:idx val="2"/>
          <c:order val="2"/>
          <c:tx>
            <c:strRef>
              <c:f>Sheet3!$D$2</c:f>
              <c:strCache>
                <c:ptCount val="1"/>
                <c:pt idx="0">
                  <c:v>SY 2018-19</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venir Light" panose="020B0402020203020204"/>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Sheet3!$A$3:$A$6</c:f>
              <c:strCache>
                <c:ptCount val="4"/>
                <c:pt idx="0">
                  <c:v>Quarter 1</c:v>
                </c:pt>
                <c:pt idx="1">
                  <c:v>Quarter 2</c:v>
                </c:pt>
                <c:pt idx="2">
                  <c:v>Quarter 3</c:v>
                </c:pt>
                <c:pt idx="3">
                  <c:v>Quarter 4</c:v>
                </c:pt>
              </c:strCache>
            </c:strRef>
          </c:cat>
          <c:val>
            <c:numRef>
              <c:f>Sheet3!$D$3:$D$6</c:f>
              <c:numCache>
                <c:formatCode>General</c:formatCode>
                <c:ptCount val="4"/>
                <c:pt idx="0">
                  <c:v>129</c:v>
                </c:pt>
                <c:pt idx="1">
                  <c:v>132</c:v>
                </c:pt>
              </c:numCache>
            </c:numRef>
          </c:val>
          <c:smooth val="0"/>
          <c:extLst>
            <c:ext xmlns:c16="http://schemas.microsoft.com/office/drawing/2014/chart" uri="{C3380CC4-5D6E-409C-BE32-E72D297353CC}">
              <c16:uniqueId val="{00000006-778D-45C2-BD06-E2781F78A04C}"/>
            </c:ext>
          </c:extLst>
        </c:ser>
        <c:dLbls>
          <c:dLblPos val="t"/>
          <c:showLegendKey val="0"/>
          <c:showVal val="1"/>
          <c:showCatName val="0"/>
          <c:showSerName val="0"/>
          <c:showPercent val="0"/>
          <c:showBubbleSize val="0"/>
        </c:dLbls>
        <c:marker val="1"/>
        <c:smooth val="0"/>
        <c:axId val="446692376"/>
        <c:axId val="446692704"/>
      </c:lineChart>
      <c:catAx>
        <c:axId val="446692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6692704"/>
        <c:crosses val="autoZero"/>
        <c:auto val="1"/>
        <c:lblAlgn val="ctr"/>
        <c:lblOffset val="100"/>
        <c:noMultiLvlLbl val="0"/>
      </c:catAx>
      <c:valAx>
        <c:axId val="446692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446692376"/>
        <c:crosses val="autoZero"/>
        <c:crossBetween val="between"/>
      </c:valAx>
      <c:spPr>
        <a:noFill/>
        <a:ln>
          <a:noFill/>
        </a:ln>
        <a:effectLst/>
      </c:spPr>
    </c:plotArea>
    <c:legend>
      <c:legendPos val="r"/>
      <c:layout>
        <c:manualLayout>
          <c:xMode val="edge"/>
          <c:yMode val="edge"/>
          <c:x val="0.12870772952903833"/>
          <c:y val="0.81722991298932857"/>
          <c:w val="0.72973665791776021"/>
          <c:h val="0.1563959046361095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Light" panose="020B0402020203020204"/>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14"/>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9.599315782179027E-2"/>
          <c:w val="1"/>
          <c:h val="0.76324526100904067"/>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D9A9-4285-8800-76E707E85E3C}"/>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D9A9-4285-8800-76E707E85E3C}"/>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D9A9-4285-8800-76E707E85E3C}"/>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D9A9-4285-8800-76E707E85E3C}"/>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D9A9-4285-8800-76E707E85E3C}"/>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D9A9-4285-8800-76E707E85E3C}"/>
              </c:ext>
            </c:extLst>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D9A9-4285-8800-76E707E85E3C}"/>
              </c:ext>
            </c:extLst>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F-D9A9-4285-8800-76E707E85E3C}"/>
              </c:ext>
            </c:extLst>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1-D9A9-4285-8800-76E707E85E3C}"/>
              </c:ext>
            </c:extLst>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3-D9A9-4285-8800-76E707E85E3C}"/>
              </c:ext>
            </c:extLst>
          </c:dPt>
          <c:dPt>
            <c:idx val="10"/>
            <c:bubble3D val="0"/>
            <c:spPr>
              <a:solidFill>
                <a:schemeClr val="accent5">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5-D9A9-4285-8800-76E707E85E3C}"/>
              </c:ext>
            </c:extLst>
          </c:dPt>
          <c:dLbls>
            <c:dLbl>
              <c:idx val="0"/>
              <c:layout>
                <c:manualLayout>
                  <c:x val="0.17635465422376584"/>
                  <c:y val="0.1274654824972055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68657614057551"/>
                      <c:h val="0.17180951782685558"/>
                    </c:manualLayout>
                  </c15:layout>
                </c:ext>
                <c:ext xmlns:c16="http://schemas.microsoft.com/office/drawing/2014/chart" uri="{C3380CC4-5D6E-409C-BE32-E72D297353CC}">
                  <c16:uniqueId val="{00000001-D9A9-4285-8800-76E707E85E3C}"/>
                </c:ext>
              </c:extLst>
            </c:dLbl>
            <c:dLbl>
              <c:idx val="1"/>
              <c:layout>
                <c:manualLayout>
                  <c:x val="-4.3824680245799434E-2"/>
                  <c:y val="2.254468803875173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572931695283895"/>
                      <c:h val="0.17332911555224514"/>
                    </c:manualLayout>
                  </c15:layout>
                </c:ext>
                <c:ext xmlns:c16="http://schemas.microsoft.com/office/drawing/2014/chart" uri="{C3380CC4-5D6E-409C-BE32-E72D297353CC}">
                  <c16:uniqueId val="{00000003-D9A9-4285-8800-76E707E85E3C}"/>
                </c:ext>
              </c:extLst>
            </c:dLbl>
            <c:dLbl>
              <c:idx val="2"/>
              <c:layout>
                <c:manualLayout>
                  <c:x val="0"/>
                  <c:y val="-5.2131475116587243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590386636545345"/>
                      <c:h val="0.13850500101206803"/>
                    </c:manualLayout>
                  </c15:layout>
                </c:ext>
                <c:ext xmlns:c16="http://schemas.microsoft.com/office/drawing/2014/chart" uri="{C3380CC4-5D6E-409C-BE32-E72D297353CC}">
                  <c16:uniqueId val="{00000005-D9A9-4285-8800-76E707E85E3C}"/>
                </c:ext>
              </c:extLst>
            </c:dLbl>
            <c:dLbl>
              <c:idx val="3"/>
              <c:layout>
                <c:manualLayout>
                  <c:x val="-9.1734487837870707E-2"/>
                  <c:y val="-4.900951942223379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9A9-4285-8800-76E707E85E3C}"/>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9-D9A9-4285-8800-76E707E85E3C}"/>
                </c:ext>
              </c:extLst>
            </c:dLbl>
            <c:dLbl>
              <c:idx val="5"/>
              <c:layout>
                <c:manualLayout>
                  <c:x val="-6.9820175850842936E-2"/>
                  <c:y val="-0.17925893685991681"/>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9A9-4285-8800-76E707E85E3C}"/>
                </c:ext>
              </c:extLst>
            </c:dLbl>
            <c:dLbl>
              <c:idx val="8"/>
              <c:layout>
                <c:manualLayout>
                  <c:x val="-6.0944897571517942E-2"/>
                  <c:y val="0.120301486593339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D9A9-4285-8800-76E707E85E3C}"/>
                </c:ext>
              </c:extLst>
            </c:dLbl>
            <c:dLbl>
              <c:idx val="9"/>
              <c:tx>
                <c:rich>
                  <a:bodyPr/>
                  <a:lstStyle/>
                  <a:p>
                    <a:fld id="{6FA441FF-0939-4098-87DD-4399D8EEC492}" type="CATEGORYNAME">
                      <a:rPr lang="en-US">
                        <a:solidFill>
                          <a:schemeClr val="bg1"/>
                        </a:solidFill>
                      </a:rPr>
                      <a:pPr/>
                      <a:t>[CATEGORY NAME]</a:t>
                    </a:fld>
                    <a:r>
                      <a:rPr lang="en-US" baseline="0" dirty="0">
                        <a:solidFill>
                          <a:schemeClr val="bg1"/>
                        </a:solidFill>
                      </a:rPr>
                      <a:t>
</a:t>
                    </a:r>
                    <a:fld id="{F348097F-3C0E-4C54-B03D-040E4792FB11}"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D9A9-4285-8800-76E707E85E3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Sheet1!$A$111:$A$121</c:f>
              <c:strCache>
                <c:ptCount val="11"/>
                <c:pt idx="3">
                  <c:v>Ward 1</c:v>
                </c:pt>
                <c:pt idx="4">
                  <c:v>Ward 2</c:v>
                </c:pt>
                <c:pt idx="5">
                  <c:v>Ward 3</c:v>
                </c:pt>
                <c:pt idx="6">
                  <c:v>Ward 4</c:v>
                </c:pt>
                <c:pt idx="7">
                  <c:v>Ward 5</c:v>
                </c:pt>
                <c:pt idx="8">
                  <c:v>Ward 6</c:v>
                </c:pt>
                <c:pt idx="9">
                  <c:v>Ward 7</c:v>
                </c:pt>
                <c:pt idx="10">
                  <c:v>Ward 8</c:v>
                </c:pt>
              </c:strCache>
            </c:strRef>
          </c:cat>
          <c:val>
            <c:numRef>
              <c:f>Sheet1!$B$111:$B$121</c:f>
              <c:numCache>
                <c:formatCode>General</c:formatCode>
                <c:ptCount val="11"/>
                <c:pt idx="3" formatCode="0">
                  <c:v>8</c:v>
                </c:pt>
                <c:pt idx="4" formatCode="0">
                  <c:v>2</c:v>
                </c:pt>
                <c:pt idx="5" formatCode="0">
                  <c:v>2</c:v>
                </c:pt>
                <c:pt idx="6" formatCode="0">
                  <c:v>11</c:v>
                </c:pt>
                <c:pt idx="7" formatCode="0">
                  <c:v>15</c:v>
                </c:pt>
                <c:pt idx="8" formatCode="0">
                  <c:v>23</c:v>
                </c:pt>
                <c:pt idx="9" formatCode="0">
                  <c:v>25</c:v>
                </c:pt>
                <c:pt idx="10" formatCode="0">
                  <c:v>24</c:v>
                </c:pt>
              </c:numCache>
            </c:numRef>
          </c:val>
          <c:extLst>
            <c:ext xmlns:c16="http://schemas.microsoft.com/office/drawing/2014/chart" uri="{C3380CC4-5D6E-409C-BE32-E72D297353CC}">
              <c16:uniqueId val="{00000016-D9A9-4285-8800-76E707E85E3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14"/>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9.599315782179027E-2"/>
          <c:w val="1"/>
          <c:h val="0.76324526100904067"/>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4F6-4CF4-A908-4386F1A2151C}"/>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4F6-4CF4-A908-4386F1A2151C}"/>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54F6-4CF4-A908-4386F1A2151C}"/>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54F6-4CF4-A908-4386F1A2151C}"/>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54F6-4CF4-A908-4386F1A2151C}"/>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54F6-4CF4-A908-4386F1A2151C}"/>
              </c:ext>
            </c:extLst>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54F6-4CF4-A908-4386F1A2151C}"/>
              </c:ext>
            </c:extLst>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F-54F6-4CF4-A908-4386F1A2151C}"/>
              </c:ext>
            </c:extLst>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1-54F6-4CF4-A908-4386F1A2151C}"/>
              </c:ext>
            </c:extLst>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3-54F6-4CF4-A908-4386F1A2151C}"/>
              </c:ext>
            </c:extLst>
          </c:dPt>
          <c:dPt>
            <c:idx val="10"/>
            <c:bubble3D val="0"/>
            <c:spPr>
              <a:solidFill>
                <a:schemeClr val="accent5">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5-54F6-4CF4-A908-4386F1A2151C}"/>
              </c:ext>
            </c:extLst>
          </c:dPt>
          <c:dLbls>
            <c:dLbl>
              <c:idx val="0"/>
              <c:layout>
                <c:manualLayout>
                  <c:x val="0.17635465422376584"/>
                  <c:y val="0.1274654824972055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68657614057551"/>
                      <c:h val="0.17180951782685558"/>
                    </c:manualLayout>
                  </c15:layout>
                </c:ext>
                <c:ext xmlns:c16="http://schemas.microsoft.com/office/drawing/2014/chart" uri="{C3380CC4-5D6E-409C-BE32-E72D297353CC}">
                  <c16:uniqueId val="{00000001-54F6-4CF4-A908-4386F1A2151C}"/>
                </c:ext>
              </c:extLst>
            </c:dLbl>
            <c:dLbl>
              <c:idx val="1"/>
              <c:layout>
                <c:manualLayout>
                  <c:x val="-4.3824680245799434E-2"/>
                  <c:y val="2.254468803875173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572931695283895"/>
                      <c:h val="0.17332911555224514"/>
                    </c:manualLayout>
                  </c15:layout>
                </c:ext>
                <c:ext xmlns:c16="http://schemas.microsoft.com/office/drawing/2014/chart" uri="{C3380CC4-5D6E-409C-BE32-E72D297353CC}">
                  <c16:uniqueId val="{00000003-54F6-4CF4-A908-4386F1A2151C}"/>
                </c:ext>
              </c:extLst>
            </c:dLbl>
            <c:dLbl>
              <c:idx val="2"/>
              <c:layout>
                <c:manualLayout>
                  <c:x val="-7.3041133742999063E-3"/>
                  <c:y val="1.0469669367841364E-4"/>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608226748599812"/>
                      <c:h val="0.12900751522838338"/>
                    </c:manualLayout>
                  </c15:layout>
                </c:ext>
                <c:ext xmlns:c16="http://schemas.microsoft.com/office/drawing/2014/chart" uri="{C3380CC4-5D6E-409C-BE32-E72D297353CC}">
                  <c16:uniqueId val="{00000005-54F6-4CF4-A908-4386F1A2151C}"/>
                </c:ext>
              </c:extLst>
            </c:dLbl>
            <c:dLbl>
              <c:idx val="3"/>
              <c:layout>
                <c:manualLayout>
                  <c:x val="2.1756234212762823E-3"/>
                  <c:y val="-2.68487192603029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4F6-4CF4-A908-4386F1A2151C}"/>
                </c:ext>
              </c:extLst>
            </c:dLbl>
            <c:dLbl>
              <c:idx val="5"/>
              <c:layout>
                <c:manualLayout>
                  <c:x val="-2.182163437300965E-2"/>
                  <c:y val="-0.141268993725178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4F6-4CF4-A908-4386F1A2151C}"/>
                </c:ext>
              </c:extLst>
            </c:dLbl>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D-54F6-4CF4-A908-4386F1A2151C}"/>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F-54F6-4CF4-A908-4386F1A2151C}"/>
                </c:ext>
              </c:extLst>
            </c:dLbl>
            <c:dLbl>
              <c:idx val="8"/>
              <c:layout>
                <c:manualLayout>
                  <c:x val="1.4183125706995451E-2"/>
                  <c:y val="0.1203014865933391"/>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54F6-4CF4-A908-4386F1A2151C}"/>
                </c:ext>
              </c:extLst>
            </c:dLbl>
            <c:dLbl>
              <c:idx val="9"/>
              <c:tx>
                <c:rich>
                  <a:bodyPr/>
                  <a:lstStyle/>
                  <a:p>
                    <a:fld id="{6FA441FF-0939-4098-87DD-4399D8EEC492}" type="CATEGORYNAME">
                      <a:rPr lang="en-US">
                        <a:solidFill>
                          <a:schemeClr val="bg1"/>
                        </a:solidFill>
                      </a:rPr>
                      <a:pPr/>
                      <a:t>[CATEGORY NAME]</a:t>
                    </a:fld>
                    <a:r>
                      <a:rPr lang="en-US" baseline="0" dirty="0">
                        <a:solidFill>
                          <a:schemeClr val="bg1"/>
                        </a:solidFill>
                      </a:rPr>
                      <a:t>
</a:t>
                    </a:r>
                    <a:fld id="{F348097F-3C0E-4C54-B03D-040E4792FB11}"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54F6-4CF4-A908-4386F1A2151C}"/>
                </c:ext>
              </c:extLst>
            </c:dLbl>
            <c:dLbl>
              <c:idx val="1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15-54F6-4CF4-A908-4386F1A2151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Sheet1!$A$111:$A$121</c:f>
              <c:strCache>
                <c:ptCount val="11"/>
                <c:pt idx="1">
                  <c:v>No Fixed Address</c:v>
                </c:pt>
                <c:pt idx="3">
                  <c:v>Ward 1</c:v>
                </c:pt>
                <c:pt idx="4">
                  <c:v>Ward 2</c:v>
                </c:pt>
                <c:pt idx="5">
                  <c:v>Ward 3</c:v>
                </c:pt>
                <c:pt idx="6">
                  <c:v>Ward 4</c:v>
                </c:pt>
                <c:pt idx="7">
                  <c:v>Ward 5</c:v>
                </c:pt>
                <c:pt idx="8">
                  <c:v>Ward 6</c:v>
                </c:pt>
                <c:pt idx="9">
                  <c:v>Ward 7</c:v>
                </c:pt>
                <c:pt idx="10">
                  <c:v>Ward 8</c:v>
                </c:pt>
              </c:strCache>
            </c:strRef>
          </c:cat>
          <c:val>
            <c:numRef>
              <c:f>Sheet1!$B$111:$B$121</c:f>
              <c:numCache>
                <c:formatCode>0</c:formatCode>
                <c:ptCount val="11"/>
                <c:pt idx="1">
                  <c:v>2</c:v>
                </c:pt>
                <c:pt idx="3">
                  <c:v>11</c:v>
                </c:pt>
                <c:pt idx="4">
                  <c:v>2</c:v>
                </c:pt>
                <c:pt idx="5">
                  <c:v>1</c:v>
                </c:pt>
                <c:pt idx="6">
                  <c:v>11</c:v>
                </c:pt>
                <c:pt idx="7">
                  <c:v>14</c:v>
                </c:pt>
                <c:pt idx="8">
                  <c:v>11</c:v>
                </c:pt>
                <c:pt idx="9">
                  <c:v>33</c:v>
                </c:pt>
                <c:pt idx="10">
                  <c:v>35</c:v>
                </c:pt>
              </c:numCache>
            </c:numRef>
          </c:val>
          <c:extLst>
            <c:ext xmlns:c16="http://schemas.microsoft.com/office/drawing/2014/chart" uri="{C3380CC4-5D6E-409C-BE32-E72D297353CC}">
              <c16:uniqueId val="{00000016-54F6-4CF4-A908-4386F1A2151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venir Light" panose="020B0402020203020204"/>
                <a:ea typeface="+mn-ea"/>
                <a:cs typeface="+mn-cs"/>
              </a:defRPr>
            </a:pPr>
            <a:r>
              <a:rPr lang="en-US" b="1" dirty="0">
                <a:solidFill>
                  <a:schemeClr val="tx1"/>
                </a:solidFill>
                <a:latin typeface="Avenir Light" panose="020B0402020203020204"/>
              </a:rPr>
              <a:t>Top Categories</a:t>
            </a:r>
            <a:r>
              <a:rPr lang="en-US" b="1" baseline="0" dirty="0">
                <a:solidFill>
                  <a:schemeClr val="tx1"/>
                </a:solidFill>
                <a:latin typeface="Avenir Light" panose="020B0402020203020204"/>
              </a:rPr>
              <a:t> from Students Who live in Ward 8</a:t>
            </a:r>
            <a:endParaRPr lang="en-US" b="1" dirty="0">
              <a:solidFill>
                <a:schemeClr val="tx1"/>
              </a:solidFill>
              <a:latin typeface="Avenir Light" panose="020B0402020203020204"/>
            </a:endParaRPr>
          </a:p>
        </c:rich>
      </c:tx>
      <c:layout>
        <c:manualLayout>
          <c:xMode val="edge"/>
          <c:yMode val="edge"/>
          <c:x val="0.14339655322726402"/>
          <c:y val="0.17541546069907699"/>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venir Light" panose="020B0402020203020204"/>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8346335638837388E-2"/>
          <c:y val="3.5335987695266448E-2"/>
          <c:w val="0.95781892755604614"/>
          <c:h val="0.7080978978853969"/>
        </c:manualLayout>
      </c:layout>
      <c:bar3DChart>
        <c:barDir val="bar"/>
        <c:grouping val="clustered"/>
        <c:varyColors val="0"/>
        <c:ser>
          <c:idx val="0"/>
          <c:order val="0"/>
          <c:tx>
            <c:strRef>
              <c:f>Sheet1!$A$62</c:f>
              <c:strCache>
                <c:ptCount val="1"/>
                <c:pt idx="0">
                  <c:v>Communication</c:v>
                </c:pt>
              </c:strCache>
            </c:strRef>
          </c:tx>
          <c:spPr>
            <a:solidFill>
              <a:schemeClr val="accent1"/>
            </a:solidFill>
            <a:ln>
              <a:noFill/>
            </a:ln>
            <a:effectLst/>
            <a:sp3d/>
          </c:spPr>
          <c:invertIfNegative val="0"/>
          <c:dLbls>
            <c:dLbl>
              <c:idx val="0"/>
              <c:layout>
                <c:manualLayout>
                  <c:x val="-0.50262011106205895"/>
                  <c:y val="-6.9445900153341554E-3"/>
                </c:manualLayout>
              </c:layout>
              <c:showLegendKey val="0"/>
              <c:showVal val="1"/>
              <c:showCatName val="0"/>
              <c:showSerName val="1"/>
              <c:showPercent val="0"/>
              <c:showBubbleSize val="0"/>
              <c:extLst>
                <c:ext xmlns:c15="http://schemas.microsoft.com/office/drawing/2012/chart" uri="{CE6537A1-D6FC-4f65-9D91-7224C49458BB}">
                  <c15:layout>
                    <c:manualLayout>
                      <c:w val="0.44731970788463099"/>
                      <c:h val="0.10171303635894963"/>
                    </c:manualLayout>
                  </c15:layout>
                </c:ext>
                <c:ext xmlns:c16="http://schemas.microsoft.com/office/drawing/2014/chart" uri="{C3380CC4-5D6E-409C-BE32-E72D297353CC}">
                  <c16:uniqueId val="{00000000-E935-44CE-B187-F2A3B5DE36D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Sheet1!$B$62</c:f>
              <c:numCache>
                <c:formatCode>General</c:formatCode>
                <c:ptCount val="1"/>
                <c:pt idx="0">
                  <c:v>5</c:v>
                </c:pt>
              </c:numCache>
            </c:numRef>
          </c:val>
          <c:extLst>
            <c:ext xmlns:c16="http://schemas.microsoft.com/office/drawing/2014/chart" uri="{C3380CC4-5D6E-409C-BE32-E72D297353CC}">
              <c16:uniqueId val="{00000001-E935-44CE-B187-F2A3B5DE36D4}"/>
            </c:ext>
          </c:extLst>
        </c:ser>
        <c:ser>
          <c:idx val="1"/>
          <c:order val="1"/>
          <c:tx>
            <c:strRef>
              <c:f>Sheet1!$A$63</c:f>
              <c:strCache>
                <c:ptCount val="1"/>
                <c:pt idx="0">
                  <c:v>Bullying</c:v>
                </c:pt>
              </c:strCache>
            </c:strRef>
          </c:tx>
          <c:spPr>
            <a:solidFill>
              <a:schemeClr val="accent2"/>
            </a:solidFill>
            <a:ln>
              <a:noFill/>
            </a:ln>
            <a:effectLst/>
            <a:sp3d/>
          </c:spPr>
          <c:invertIfNegative val="0"/>
          <c:dLbls>
            <c:dLbl>
              <c:idx val="0"/>
              <c:layout>
                <c:manualLayout>
                  <c:x val="-0.4815239946400775"/>
                  <c:y val="3.8513131988129915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33236352491337"/>
                      <c:h val="9.9948379186594882E-2"/>
                    </c:manualLayout>
                  </c15:layout>
                </c:ext>
                <c:ext xmlns:c16="http://schemas.microsoft.com/office/drawing/2014/chart" uri="{C3380CC4-5D6E-409C-BE32-E72D297353CC}">
                  <c16:uniqueId val="{00000002-E935-44CE-B187-F2A3B5DE36D4}"/>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Sheet1!$B$63</c:f>
              <c:numCache>
                <c:formatCode>General</c:formatCode>
                <c:ptCount val="1"/>
                <c:pt idx="0">
                  <c:v>5</c:v>
                </c:pt>
              </c:numCache>
            </c:numRef>
          </c:val>
          <c:extLst>
            <c:ext xmlns:c16="http://schemas.microsoft.com/office/drawing/2014/chart" uri="{C3380CC4-5D6E-409C-BE32-E72D297353CC}">
              <c16:uniqueId val="{00000003-E935-44CE-B187-F2A3B5DE36D4}"/>
            </c:ext>
          </c:extLst>
        </c:ser>
        <c:ser>
          <c:idx val="3"/>
          <c:order val="2"/>
          <c:tx>
            <c:strRef>
              <c:f>Sheet1!$A$64</c:f>
              <c:strCache>
                <c:ptCount val="1"/>
                <c:pt idx="0">
                  <c:v>Special Education</c:v>
                </c:pt>
              </c:strCache>
            </c:strRef>
          </c:tx>
          <c:spPr>
            <a:solidFill>
              <a:schemeClr val="accent4"/>
            </a:solidFill>
            <a:ln>
              <a:noFill/>
            </a:ln>
            <a:effectLst/>
            <a:sp3d/>
          </c:spPr>
          <c:invertIfNegative val="0"/>
          <c:dLbls>
            <c:dLbl>
              <c:idx val="0"/>
              <c:layout>
                <c:manualLayout>
                  <c:x val="-0.5317798971936688"/>
                  <c:y val="8.48103920109944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4-E935-44CE-B187-F2A3B5DE36D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Sheet1!$B$64</c:f>
              <c:numCache>
                <c:formatCode>General</c:formatCode>
                <c:ptCount val="1"/>
                <c:pt idx="0">
                  <c:v>7</c:v>
                </c:pt>
              </c:numCache>
            </c:numRef>
          </c:val>
          <c:extLst>
            <c:ext xmlns:c16="http://schemas.microsoft.com/office/drawing/2014/chart" uri="{C3380CC4-5D6E-409C-BE32-E72D297353CC}">
              <c16:uniqueId val="{00000005-E935-44CE-B187-F2A3B5DE36D4}"/>
            </c:ext>
          </c:extLst>
        </c:ser>
        <c:ser>
          <c:idx val="4"/>
          <c:order val="3"/>
          <c:tx>
            <c:strRef>
              <c:f>Sheet1!$A$65</c:f>
              <c:strCache>
                <c:ptCount val="1"/>
                <c:pt idx="0">
                  <c:v>School Environment</c:v>
                </c:pt>
              </c:strCache>
            </c:strRef>
          </c:tx>
          <c:spPr>
            <a:solidFill>
              <a:schemeClr val="accent5"/>
            </a:solidFill>
            <a:ln>
              <a:noFill/>
            </a:ln>
            <a:effectLst/>
            <a:sp3d/>
          </c:spPr>
          <c:invertIfNegative val="0"/>
          <c:dLbls>
            <c:dLbl>
              <c:idx val="0"/>
              <c:layout>
                <c:manualLayout>
                  <c:x val="-0.3807042578425997"/>
                  <c:y val="4.2403579869776872E-3"/>
                </c:manualLayout>
              </c:layout>
              <c:showLegendKey val="0"/>
              <c:showVal val="1"/>
              <c:showCatName val="0"/>
              <c:showSerName val="1"/>
              <c:showPercent val="0"/>
              <c:showBubbleSize val="0"/>
              <c:extLst>
                <c:ext xmlns:c15="http://schemas.microsoft.com/office/drawing/2012/chart" uri="{CE6537A1-D6FC-4f65-9D91-7224C49458BB}">
                  <c15:layout>
                    <c:manualLayout>
                      <c:w val="0.3615937332562133"/>
                      <c:h val="9.8295244340742785E-2"/>
                    </c:manualLayout>
                  </c15:layout>
                </c:ext>
                <c:ext xmlns:c16="http://schemas.microsoft.com/office/drawing/2014/chart" uri="{C3380CC4-5D6E-409C-BE32-E72D297353CC}">
                  <c16:uniqueId val="{00000006-E935-44CE-B187-F2A3B5DE36D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pt idx="0">
                  <c:v>9</c:v>
                </c:pt>
              </c:numCache>
            </c:numRef>
          </c:val>
          <c:extLst>
            <c:ext xmlns:c16="http://schemas.microsoft.com/office/drawing/2014/chart" uri="{C3380CC4-5D6E-409C-BE32-E72D297353CC}">
              <c16:uniqueId val="{00000007-E935-44CE-B187-F2A3B5DE36D4}"/>
            </c:ext>
          </c:extLst>
        </c:ser>
        <c:ser>
          <c:idx val="6"/>
          <c:order val="4"/>
          <c:tx>
            <c:strRef>
              <c:f>Sheet1!$A$66</c:f>
              <c:strCache>
                <c:ptCount val="1"/>
              </c:strCache>
            </c:strRef>
          </c:tx>
          <c:spPr>
            <a:solidFill>
              <a:schemeClr val="accent1">
                <a:lumMod val="60000"/>
              </a:schemeClr>
            </a:solidFill>
            <a:ln>
              <a:noFill/>
            </a:ln>
            <a:effectLst/>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numCache>
            </c:numRef>
          </c:val>
          <c:extLst>
            <c:ext xmlns:c16="http://schemas.microsoft.com/office/drawing/2014/chart" uri="{C3380CC4-5D6E-409C-BE32-E72D297353CC}">
              <c16:uniqueId val="{00000009-E935-44CE-B187-F2A3B5DE36D4}"/>
            </c:ext>
          </c:extLst>
        </c:ser>
        <c:ser>
          <c:idx val="2"/>
          <c:order val="5"/>
          <c:tx>
            <c:strRef>
              <c:f>Sheet1!$A$67</c:f>
              <c:strCache>
                <c:ptCount val="1"/>
              </c:strCache>
            </c:strRef>
          </c:tx>
          <c:spPr>
            <a:solidFill>
              <a:schemeClr val="accent3"/>
            </a:solidFill>
            <a:ln>
              <a:noFill/>
            </a:ln>
            <a:effectLst/>
            <a:sp3d/>
          </c:spPr>
          <c:invertIfNegative val="0"/>
          <c:dLbls>
            <c:dLbl>
              <c:idx val="0"/>
              <c:layout>
                <c:manualLayout>
                  <c:x val="-0.24415321147383495"/>
                  <c:y val="-4.2405196005498094E-3"/>
                </c:manualLayout>
              </c:layout>
              <c:showLegendKey val="0"/>
              <c:showVal val="1"/>
              <c:showCatName val="0"/>
              <c:showSerName val="1"/>
              <c:showPercent val="0"/>
              <c:showBubbleSize val="0"/>
              <c:extLst>
                <c:ext xmlns:c15="http://schemas.microsoft.com/office/drawing/2012/chart" uri="{CE6537A1-D6FC-4f65-9D91-7224C49458BB}">
                  <c15:layout>
                    <c:manualLayout>
                      <c:w val="0.24279206350391835"/>
                      <c:h val="0.15766251874843903"/>
                    </c:manualLayout>
                  </c15:layout>
                </c:ext>
                <c:ext xmlns:c16="http://schemas.microsoft.com/office/drawing/2014/chart" uri="{C3380CC4-5D6E-409C-BE32-E72D297353CC}">
                  <c16:uniqueId val="{00000000-0FF3-430D-957E-03BE948C0A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Roman" panose="02000503020000020003"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numCache>
            </c:numRef>
          </c:val>
          <c:extLst>
            <c:ext xmlns:c16="http://schemas.microsoft.com/office/drawing/2014/chart" uri="{C3380CC4-5D6E-409C-BE32-E72D297353CC}">
              <c16:uniqueId val="{0000000A-E935-44CE-B187-F2A3B5DE36D4}"/>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venir Light" panose="020B0402020203020204"/>
                <a:ea typeface="+mn-ea"/>
                <a:cs typeface="+mn-cs"/>
              </a:defRPr>
            </a:pPr>
            <a:r>
              <a:rPr lang="en-US" b="1" dirty="0">
                <a:solidFill>
                  <a:schemeClr val="tx1"/>
                </a:solidFill>
                <a:latin typeface="Avenir Light" panose="020B0402020203020204"/>
              </a:rPr>
              <a:t>Top Categories</a:t>
            </a:r>
            <a:r>
              <a:rPr lang="en-US" b="1" baseline="0" dirty="0">
                <a:solidFill>
                  <a:schemeClr val="tx1"/>
                </a:solidFill>
                <a:latin typeface="Avenir Light" panose="020B0402020203020204"/>
              </a:rPr>
              <a:t> from Schools Located in Ward 8</a:t>
            </a:r>
            <a:endParaRPr lang="en-US" b="1" dirty="0">
              <a:solidFill>
                <a:schemeClr val="tx1"/>
              </a:solidFill>
              <a:latin typeface="Avenir Light" panose="020B0402020203020204"/>
            </a:endParaRPr>
          </a:p>
        </c:rich>
      </c:tx>
      <c:layout>
        <c:manualLayout>
          <c:xMode val="edge"/>
          <c:yMode val="edge"/>
          <c:x val="0.21300977849502103"/>
          <c:y val="0.1712389021110037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venir Light" panose="020B0402020203020204"/>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684667463373848E-2"/>
          <c:y val="3.1159429107193184E-2"/>
          <c:w val="0.95781892755604614"/>
          <c:h val="0.7080978978853969"/>
        </c:manualLayout>
      </c:layout>
      <c:bar3DChart>
        <c:barDir val="bar"/>
        <c:grouping val="clustered"/>
        <c:varyColors val="0"/>
        <c:ser>
          <c:idx val="0"/>
          <c:order val="0"/>
          <c:tx>
            <c:strRef>
              <c:f>Sheet1!$A$62</c:f>
              <c:strCache>
                <c:ptCount val="1"/>
                <c:pt idx="0">
                  <c:v>Communication</c:v>
                </c:pt>
              </c:strCache>
            </c:strRef>
          </c:tx>
          <c:spPr>
            <a:solidFill>
              <a:schemeClr val="accent1"/>
            </a:solidFill>
            <a:ln>
              <a:noFill/>
            </a:ln>
            <a:effectLst/>
            <a:sp3d/>
          </c:spPr>
          <c:invertIfNegative val="0"/>
          <c:dLbls>
            <c:dLbl>
              <c:idx val="0"/>
              <c:layout>
                <c:manualLayout>
                  <c:x val="-0.24415321147383495"/>
                  <c:y val="-4.2405196005498094E-3"/>
                </c:manualLayout>
              </c:layout>
              <c:showLegendKey val="0"/>
              <c:showVal val="1"/>
              <c:showCatName val="0"/>
              <c:showSerName val="1"/>
              <c:showPercent val="0"/>
              <c:showBubbleSize val="0"/>
              <c:extLst>
                <c:ext xmlns:c15="http://schemas.microsoft.com/office/drawing/2012/chart" uri="{CE6537A1-D6FC-4f65-9D91-7224C49458BB}">
                  <c15:layout>
                    <c:manualLayout>
                      <c:w val="0.24279206350391835"/>
                      <c:h val="0.15766251874843903"/>
                    </c:manualLayout>
                  </c15:layout>
                </c:ext>
                <c:ext xmlns:c16="http://schemas.microsoft.com/office/drawing/2014/chart" uri="{C3380CC4-5D6E-409C-BE32-E72D297353CC}">
                  <c16:uniqueId val="{00000000-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Sheet1!$B$62</c:f>
              <c:numCache>
                <c:formatCode>General</c:formatCode>
                <c:ptCount val="1"/>
                <c:pt idx="0">
                  <c:v>6</c:v>
                </c:pt>
              </c:numCache>
            </c:numRef>
          </c:val>
          <c:extLst>
            <c:ext xmlns:c16="http://schemas.microsoft.com/office/drawing/2014/chart" uri="{C3380CC4-5D6E-409C-BE32-E72D297353CC}">
              <c16:uniqueId val="{00000001-07CD-4D0D-B3D0-6A99FAF341AF}"/>
            </c:ext>
          </c:extLst>
        </c:ser>
        <c:ser>
          <c:idx val="1"/>
          <c:order val="1"/>
          <c:tx>
            <c:strRef>
              <c:f>Sheet1!$A$63</c:f>
              <c:strCache>
                <c:ptCount val="1"/>
                <c:pt idx="0">
                  <c:v>Bullying</c:v>
                </c:pt>
              </c:strCache>
            </c:strRef>
          </c:tx>
          <c:spPr>
            <a:solidFill>
              <a:schemeClr val="accent2"/>
            </a:solidFill>
            <a:ln>
              <a:noFill/>
            </a:ln>
            <a:effectLst/>
            <a:sp3d/>
          </c:spPr>
          <c:invertIfNegative val="0"/>
          <c:dLbls>
            <c:dLbl>
              <c:idx val="0"/>
              <c:layout>
                <c:manualLayout>
                  <c:x val="-0.46408063071027023"/>
                  <c:y val="1.393819548333142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5024602432925711"/>
                      <c:h val="0.11841924821287689"/>
                    </c:manualLayout>
                  </c15:layout>
                </c:ext>
                <c:ext xmlns:c16="http://schemas.microsoft.com/office/drawing/2014/chart" uri="{C3380CC4-5D6E-409C-BE32-E72D297353CC}">
                  <c16:uniqueId val="{00000002-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Sheet1!$B$63</c:f>
              <c:numCache>
                <c:formatCode>General</c:formatCode>
                <c:ptCount val="1"/>
                <c:pt idx="0">
                  <c:v>7</c:v>
                </c:pt>
              </c:numCache>
            </c:numRef>
          </c:val>
          <c:extLst>
            <c:ext xmlns:c16="http://schemas.microsoft.com/office/drawing/2014/chart" uri="{C3380CC4-5D6E-409C-BE32-E72D297353CC}">
              <c16:uniqueId val="{00000003-07CD-4D0D-B3D0-6A99FAF341AF}"/>
            </c:ext>
          </c:extLst>
        </c:ser>
        <c:ser>
          <c:idx val="3"/>
          <c:order val="2"/>
          <c:tx>
            <c:strRef>
              <c:f>Sheet1!$A$64</c:f>
              <c:strCache>
                <c:ptCount val="1"/>
                <c:pt idx="0">
                  <c:v>Special Education</c:v>
                </c:pt>
              </c:strCache>
            </c:strRef>
          </c:tx>
          <c:spPr>
            <a:solidFill>
              <a:schemeClr val="accent4"/>
            </a:solidFill>
            <a:ln>
              <a:noFill/>
            </a:ln>
            <a:effectLst/>
            <a:sp3d/>
          </c:spPr>
          <c:invertIfNegative val="0"/>
          <c:dLbls>
            <c:dLbl>
              <c:idx val="0"/>
              <c:layout>
                <c:manualLayout>
                  <c:x val="-0.48814128170599907"/>
                  <c:y val="3.8513131988129915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33236352491337"/>
                      <c:h val="9.9948379186594882E-2"/>
                    </c:manualLayout>
                  </c15:layout>
                </c:ext>
                <c:ext xmlns:c16="http://schemas.microsoft.com/office/drawing/2014/chart" uri="{C3380CC4-5D6E-409C-BE32-E72D297353CC}">
                  <c16:uniqueId val="{00000004-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Sheet1!$B$64</c:f>
              <c:numCache>
                <c:formatCode>General</c:formatCode>
                <c:ptCount val="1"/>
                <c:pt idx="0">
                  <c:v>7</c:v>
                </c:pt>
              </c:numCache>
            </c:numRef>
          </c:val>
          <c:extLst>
            <c:ext xmlns:c16="http://schemas.microsoft.com/office/drawing/2014/chart" uri="{C3380CC4-5D6E-409C-BE32-E72D297353CC}">
              <c16:uniqueId val="{00000005-07CD-4D0D-B3D0-6A99FAF341AF}"/>
            </c:ext>
          </c:extLst>
        </c:ser>
        <c:ser>
          <c:idx val="4"/>
          <c:order val="3"/>
          <c:tx>
            <c:strRef>
              <c:f>Sheet1!$A$65</c:f>
              <c:strCache>
                <c:ptCount val="1"/>
                <c:pt idx="0">
                  <c:v>School Environment</c:v>
                </c:pt>
              </c:strCache>
            </c:strRef>
          </c:tx>
          <c:spPr>
            <a:solidFill>
              <a:schemeClr val="accent5"/>
            </a:solidFill>
            <a:ln>
              <a:noFill/>
            </a:ln>
            <a:effectLst/>
            <a:sp3d/>
          </c:spPr>
          <c:invertIfNegative val="0"/>
          <c:dLbls>
            <c:dLbl>
              <c:idx val="0"/>
              <c:layout>
                <c:manualLayout>
                  <c:x val="-0.3807042578425997"/>
                  <c:y val="4.2403579869776872E-3"/>
                </c:manualLayout>
              </c:layout>
              <c:showLegendKey val="0"/>
              <c:showVal val="1"/>
              <c:showCatName val="0"/>
              <c:showSerName val="1"/>
              <c:showPercent val="0"/>
              <c:showBubbleSize val="0"/>
              <c:extLst>
                <c:ext xmlns:c15="http://schemas.microsoft.com/office/drawing/2012/chart" uri="{CE6537A1-D6FC-4f65-9D91-7224C49458BB}">
                  <c15:layout>
                    <c:manualLayout>
                      <c:w val="0.3615937332562133"/>
                      <c:h val="9.8295244340742785E-2"/>
                    </c:manualLayout>
                  </c15:layout>
                </c:ext>
                <c:ext xmlns:c16="http://schemas.microsoft.com/office/drawing/2014/chart" uri="{C3380CC4-5D6E-409C-BE32-E72D297353CC}">
                  <c16:uniqueId val="{00000006-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pt idx="0">
                  <c:v>7</c:v>
                </c:pt>
              </c:numCache>
            </c:numRef>
          </c:val>
          <c:extLst>
            <c:ext xmlns:c16="http://schemas.microsoft.com/office/drawing/2014/chart" uri="{C3380CC4-5D6E-409C-BE32-E72D297353CC}">
              <c16:uniqueId val="{00000007-07CD-4D0D-B3D0-6A99FAF341AF}"/>
            </c:ext>
          </c:extLst>
        </c:ser>
        <c:ser>
          <c:idx val="6"/>
          <c:order val="4"/>
          <c:tx>
            <c:strRef>
              <c:f>Sheet1!$A$66</c:f>
              <c:strCache>
                <c:ptCount val="1"/>
              </c:strCache>
            </c:strRef>
          </c:tx>
          <c:spPr>
            <a:solidFill>
              <a:schemeClr val="accent1">
                <a:lumMod val="60000"/>
              </a:schemeClr>
            </a:solidFill>
            <a:ln>
              <a:noFill/>
            </a:ln>
            <a:effectLst/>
            <a:sp3d/>
          </c:spPr>
          <c:invertIfNegative val="0"/>
          <c:dLbls>
            <c:dLbl>
              <c:idx val="0"/>
              <c:layout>
                <c:manualLayout>
                  <c:x val="-0.5317798971936688"/>
                  <c:y val="8.48103920109944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8-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numCache>
            </c:numRef>
          </c:val>
          <c:extLst>
            <c:ext xmlns:c16="http://schemas.microsoft.com/office/drawing/2014/chart" uri="{C3380CC4-5D6E-409C-BE32-E72D297353CC}">
              <c16:uniqueId val="{00000009-07CD-4D0D-B3D0-6A99FAF341AF}"/>
            </c:ext>
          </c:extLst>
        </c:ser>
        <c:ser>
          <c:idx val="2"/>
          <c:order val="5"/>
          <c:tx>
            <c:strRef>
              <c:f>Sheet1!$A$67</c:f>
              <c:strCache>
                <c:ptCount val="1"/>
              </c:strCache>
            </c:strRef>
          </c:tx>
          <c:spPr>
            <a:solidFill>
              <a:schemeClr val="accent3"/>
            </a:solidFill>
            <a:ln>
              <a:noFill/>
            </a:ln>
            <a:effectLst/>
            <a:sp3d/>
          </c:spPr>
          <c:invertIfNegative val="0"/>
          <c:dLbls>
            <c:dLbl>
              <c:idx val="0"/>
              <c:layout>
                <c:manualLayout>
                  <c:x val="-0.5317798971936688"/>
                  <c:y val="8.48103920109944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0-C047-433D-98AB-293D56398E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Roman" panose="02000503020000020003"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numCache>
            </c:numRef>
          </c:val>
          <c:extLst>
            <c:ext xmlns:c16="http://schemas.microsoft.com/office/drawing/2014/chart" uri="{C3380CC4-5D6E-409C-BE32-E72D297353CC}">
              <c16:uniqueId val="{00000000-6C48-445E-A8D6-0FCB836AD856}"/>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Avenir Light" panose="020B0402020203020204"/>
                <a:ea typeface="+mn-ea"/>
                <a:cs typeface="+mn-cs"/>
              </a:defRPr>
            </a:pPr>
            <a:r>
              <a:rPr lang="en-US" sz="1400" dirty="0">
                <a:solidFill>
                  <a:schemeClr val="tx1"/>
                </a:solidFill>
                <a:latin typeface="Avenir Light" panose="020B0402020203020204"/>
              </a:rPr>
              <a:t>School Type</a:t>
            </a:r>
            <a:r>
              <a:rPr lang="en-US" sz="1400" baseline="0" dirty="0">
                <a:solidFill>
                  <a:schemeClr val="tx1"/>
                </a:solidFill>
                <a:latin typeface="Avenir Light" panose="020B0402020203020204"/>
              </a:rPr>
              <a:t> for </a:t>
            </a:r>
            <a:r>
              <a:rPr lang="en-US" sz="1400" dirty="0">
                <a:solidFill>
                  <a:schemeClr val="tx1"/>
                </a:solidFill>
                <a:latin typeface="Avenir Light" panose="020B0402020203020204"/>
              </a:rPr>
              <a:t>Students</a:t>
            </a:r>
            <a:r>
              <a:rPr lang="en-US" sz="1400" baseline="0" dirty="0">
                <a:solidFill>
                  <a:schemeClr val="tx1"/>
                </a:solidFill>
                <a:latin typeface="Avenir Light" panose="020B0402020203020204"/>
              </a:rPr>
              <a:t> Who Live in Ward 8 </a:t>
            </a:r>
            <a:endParaRPr lang="en-US" sz="1400" dirty="0">
              <a:solidFill>
                <a:schemeClr val="tx1"/>
              </a:solidFill>
              <a:latin typeface="Avenir Light" panose="020B0402020203020204"/>
            </a:endParaRPr>
          </a:p>
        </c:rich>
      </c:tx>
      <c:layout>
        <c:manualLayout>
          <c:xMode val="edge"/>
          <c:yMode val="edge"/>
          <c:x val="0.11154079236421484"/>
          <c:y val="8.854492192807492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venir Light" panose="020B0402020203020204"/>
              <a:ea typeface="+mn-ea"/>
              <a:cs typeface="+mn-cs"/>
            </a:defRPr>
          </a:pPr>
          <a:endParaRPr lang="en-US"/>
        </a:p>
      </c:txPr>
    </c:title>
    <c:autoTitleDeleted val="0"/>
    <c:view3D>
      <c:rotX val="50"/>
      <c:rotY val="11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888744003219253E-3"/>
          <c:y val="0.16842438003076768"/>
          <c:w val="0.75495709691414559"/>
          <c:h val="0.68407395531207338"/>
        </c:manualLayout>
      </c:layout>
      <c:pie3DChart>
        <c:varyColors val="1"/>
        <c:ser>
          <c:idx val="0"/>
          <c:order val="0"/>
          <c:explosion val="2"/>
          <c:dPt>
            <c:idx val="0"/>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B4E1-4199-BA4F-1F69F4BF538A}"/>
              </c:ext>
            </c:extLst>
          </c:dPt>
          <c:dPt>
            <c:idx val="1"/>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B4E1-4199-BA4F-1F69F4BF538A}"/>
              </c:ext>
            </c:extLst>
          </c:dPt>
          <c:dPt>
            <c:idx val="2"/>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B4E1-4199-BA4F-1F69F4BF538A}"/>
              </c:ext>
            </c:extLst>
          </c:dPt>
          <c:dPt>
            <c:idx val="3"/>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B4E1-4199-BA4F-1F69F4BF538A}"/>
              </c:ext>
            </c:extLst>
          </c:dPt>
          <c:dPt>
            <c:idx val="4"/>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B4E1-4199-BA4F-1F69F4BF538A}"/>
              </c:ext>
            </c:extLst>
          </c:dPt>
          <c:dLbls>
            <c:dLbl>
              <c:idx val="0"/>
              <c:layout>
                <c:manualLayout>
                  <c:x val="-9.7267772426483309E-2"/>
                  <c:y val="-0.24490248964577591"/>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4E1-4199-BA4F-1F69F4BF538A}"/>
                </c:ext>
              </c:extLst>
            </c:dLbl>
            <c:dLbl>
              <c:idx val="1"/>
              <c:layout>
                <c:manualLayout>
                  <c:x val="0.14103537266460525"/>
                  <c:y val="0.12550582044514011"/>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427725959033172"/>
                      <c:h val="0.26342600868550503"/>
                    </c:manualLayout>
                  </c15:layout>
                </c:ext>
                <c:ext xmlns:c16="http://schemas.microsoft.com/office/drawing/2014/chart" uri="{C3380CC4-5D6E-409C-BE32-E72D297353CC}">
                  <c16:uniqueId val="{00000003-B4E1-4199-BA4F-1F69F4BF538A}"/>
                </c:ext>
              </c:extLst>
            </c:dLbl>
            <c:dLbl>
              <c:idx val="2"/>
              <c:layout>
                <c:manualLayout>
                  <c:x val="-0.11799760348733919"/>
                  <c:y val="0.1595729519744585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4E1-4199-BA4F-1F69F4BF538A}"/>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7-B4E1-4199-BA4F-1F69F4BF538A}"/>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9-B4E1-4199-BA4F-1F69F4BF538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Sheet1!$A$90:$A$94</c:f>
              <c:strCache>
                <c:ptCount val="4"/>
                <c:pt idx="0">
                  <c:v>DCPS In Boundary</c:v>
                </c:pt>
                <c:pt idx="1">
                  <c:v>DCPS Out of Boundary</c:v>
                </c:pt>
                <c:pt idx="2">
                  <c:v>Charter Schools</c:v>
                </c:pt>
                <c:pt idx="3">
                  <c:v>Non public</c:v>
                </c:pt>
              </c:strCache>
            </c:strRef>
          </c:cat>
          <c:val>
            <c:numRef>
              <c:f>Sheet1!$B$90:$B$94</c:f>
              <c:numCache>
                <c:formatCode>General</c:formatCode>
                <c:ptCount val="5"/>
                <c:pt idx="0">
                  <c:v>12</c:v>
                </c:pt>
                <c:pt idx="1">
                  <c:v>11</c:v>
                </c:pt>
                <c:pt idx="2">
                  <c:v>11</c:v>
                </c:pt>
                <c:pt idx="3">
                  <c:v>1</c:v>
                </c:pt>
              </c:numCache>
            </c:numRef>
          </c:val>
          <c:extLst>
            <c:ext xmlns:c16="http://schemas.microsoft.com/office/drawing/2014/chart" uri="{C3380CC4-5D6E-409C-BE32-E72D297353CC}">
              <c16:uniqueId val="{0000000A-B4E1-4199-BA4F-1F69F4BF538A}"/>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Avenir Light" panose="020B0402020203020204"/>
                <a:ea typeface="+mn-ea"/>
                <a:cs typeface="+mn-cs"/>
              </a:defRPr>
            </a:pPr>
            <a:r>
              <a:rPr lang="en-US" sz="1400" baseline="0" dirty="0">
                <a:solidFill>
                  <a:schemeClr val="tx1"/>
                </a:solidFill>
                <a:latin typeface="Avenir Light" panose="020B0402020203020204"/>
              </a:rPr>
              <a:t>School Type for Cases Involving Schools in Ward 8</a:t>
            </a:r>
            <a:endParaRPr lang="en-US" sz="1400" dirty="0">
              <a:solidFill>
                <a:schemeClr val="tx1"/>
              </a:solidFill>
              <a:latin typeface="Avenir Light" panose="020B0402020203020204"/>
            </a:endParaRPr>
          </a:p>
        </c:rich>
      </c:tx>
      <c:layout>
        <c:manualLayout>
          <c:xMode val="edge"/>
          <c:yMode val="edge"/>
          <c:x val="0.29292685535179275"/>
          <c:y val="9.586513826847796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venir Light" panose="020B0402020203020204"/>
              <a:ea typeface="+mn-ea"/>
              <a:cs typeface="+mn-cs"/>
            </a:defRPr>
          </a:pPr>
          <a:endParaRPr lang="en-US"/>
        </a:p>
      </c:txPr>
    </c:title>
    <c:autoTitleDeleted val="0"/>
    <c:view3D>
      <c:rotX val="50"/>
      <c:rotY val="11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889072787427164E-3"/>
          <c:y val="0.16842448012719802"/>
          <c:w val="0.82008093363822232"/>
          <c:h val="0.74385878556618323"/>
        </c:manualLayout>
      </c:layout>
      <c:pie3DChart>
        <c:varyColors val="1"/>
        <c:ser>
          <c:idx val="0"/>
          <c:order val="0"/>
          <c:explosion val="2"/>
          <c:dPt>
            <c:idx val="0"/>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6532-49B4-BE7D-E9C37BF72009}"/>
              </c:ext>
            </c:extLst>
          </c:dPt>
          <c:dPt>
            <c:idx val="1"/>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6532-49B4-BE7D-E9C37BF72009}"/>
              </c:ext>
            </c:extLst>
          </c:dPt>
          <c:dPt>
            <c:idx val="2"/>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6532-49B4-BE7D-E9C37BF72009}"/>
              </c:ext>
            </c:extLst>
          </c:dPt>
          <c:dPt>
            <c:idx val="3"/>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6532-49B4-BE7D-E9C37BF72009}"/>
              </c:ext>
            </c:extLst>
          </c:dPt>
          <c:dPt>
            <c:idx val="4"/>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6532-49B4-BE7D-E9C37BF72009}"/>
              </c:ext>
            </c:extLst>
          </c:dPt>
          <c:dLbls>
            <c:dLbl>
              <c:idx val="0"/>
              <c:layout>
                <c:manualLayout>
                  <c:x val="2.6515357238774645E-3"/>
                  <c:y val="-0.23618747707591428"/>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32-49B4-BE7D-E9C37BF72009}"/>
                </c:ext>
              </c:extLst>
            </c:dLbl>
            <c:dLbl>
              <c:idx val="1"/>
              <c:layout>
                <c:manualLayout>
                  <c:x val="0.19222691486996987"/>
                  <c:y val="0.2222328205314716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068615555688692"/>
                      <c:h val="0.26342600868550503"/>
                    </c:manualLayout>
                  </c15:layout>
                </c:ext>
                <c:ext xmlns:c16="http://schemas.microsoft.com/office/drawing/2014/chart" uri="{C3380CC4-5D6E-409C-BE32-E72D297353CC}">
                  <c16:uniqueId val="{00000003-6532-49B4-BE7D-E9C37BF72009}"/>
                </c:ext>
              </c:extLst>
            </c:dLbl>
            <c:dLbl>
              <c:idx val="2"/>
              <c:layout>
                <c:manualLayout>
                  <c:x val="3.8813354244015566E-2"/>
                  <c:y val="1.3659238204968175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532-49B4-BE7D-E9C37BF72009}"/>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7-6532-49B4-BE7D-E9C37BF72009}"/>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9-6532-49B4-BE7D-E9C37BF7200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Sheet1!$A$90:$A$94</c:f>
              <c:strCache>
                <c:ptCount val="4"/>
                <c:pt idx="0">
                  <c:v>DCPS In Boundary</c:v>
                </c:pt>
                <c:pt idx="1">
                  <c:v>DCPS Out of Boundary</c:v>
                </c:pt>
                <c:pt idx="2">
                  <c:v>Charter Schools</c:v>
                </c:pt>
                <c:pt idx="3">
                  <c:v>Alternative</c:v>
                </c:pt>
              </c:strCache>
            </c:strRef>
          </c:cat>
          <c:val>
            <c:numRef>
              <c:f>Sheet1!$B$90:$B$94</c:f>
              <c:numCache>
                <c:formatCode>General</c:formatCode>
                <c:ptCount val="5"/>
                <c:pt idx="0">
                  <c:v>10</c:v>
                </c:pt>
                <c:pt idx="1">
                  <c:v>11</c:v>
                </c:pt>
                <c:pt idx="2">
                  <c:v>4</c:v>
                </c:pt>
                <c:pt idx="3">
                  <c:v>1</c:v>
                </c:pt>
              </c:numCache>
            </c:numRef>
          </c:val>
          <c:extLst>
            <c:ext xmlns:c16="http://schemas.microsoft.com/office/drawing/2014/chart" uri="{C3380CC4-5D6E-409C-BE32-E72D297353CC}">
              <c16:uniqueId val="{0000000A-6532-49B4-BE7D-E9C37BF72009}"/>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venir Light" panose="020B0402020203020204"/>
                <a:ea typeface="+mn-ea"/>
                <a:cs typeface="+mn-cs"/>
              </a:defRPr>
            </a:pPr>
            <a:r>
              <a:rPr lang="en-US" b="1" dirty="0">
                <a:solidFill>
                  <a:schemeClr val="tx1"/>
                </a:solidFill>
                <a:latin typeface="Avenir Light" panose="020B0402020203020204"/>
              </a:rPr>
              <a:t>Top Categories</a:t>
            </a:r>
            <a:r>
              <a:rPr lang="en-US" b="1" baseline="0" dirty="0">
                <a:solidFill>
                  <a:schemeClr val="tx1"/>
                </a:solidFill>
                <a:latin typeface="Avenir Light" panose="020B0402020203020204"/>
              </a:rPr>
              <a:t> from Students Who live in Ward 7</a:t>
            </a:r>
            <a:endParaRPr lang="en-US" b="1" dirty="0">
              <a:solidFill>
                <a:schemeClr val="tx1"/>
              </a:solidFill>
              <a:latin typeface="Avenir Light" panose="020B0402020203020204"/>
            </a:endParaRPr>
          </a:p>
        </c:rich>
      </c:tx>
      <c:layout>
        <c:manualLayout>
          <c:xMode val="edge"/>
          <c:yMode val="edge"/>
          <c:x val="0.14339655322726402"/>
          <c:y val="0.17541546069907699"/>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venir Light" panose="020B0402020203020204"/>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8346335638837388E-2"/>
          <c:y val="3.5335987695266448E-2"/>
          <c:w val="0.95781892755604614"/>
          <c:h val="0.7080978978853969"/>
        </c:manualLayout>
      </c:layout>
      <c:bar3DChart>
        <c:barDir val="bar"/>
        <c:grouping val="clustered"/>
        <c:varyColors val="0"/>
        <c:ser>
          <c:idx val="0"/>
          <c:order val="0"/>
          <c:tx>
            <c:strRef>
              <c:f>Sheet1!$A$62</c:f>
              <c:strCache>
                <c:ptCount val="1"/>
                <c:pt idx="0">
                  <c:v>Discipline </c:v>
                </c:pt>
              </c:strCache>
            </c:strRef>
          </c:tx>
          <c:spPr>
            <a:solidFill>
              <a:schemeClr val="accent1"/>
            </a:solidFill>
            <a:ln>
              <a:noFill/>
            </a:ln>
            <a:effectLst/>
            <a:sp3d/>
          </c:spPr>
          <c:invertIfNegative val="0"/>
          <c:dLbls>
            <c:dLbl>
              <c:idx val="0"/>
              <c:layout>
                <c:manualLayout>
                  <c:x val="-0.50262011106205895"/>
                  <c:y val="-6.9445900153341554E-3"/>
                </c:manualLayout>
              </c:layout>
              <c:showLegendKey val="0"/>
              <c:showVal val="1"/>
              <c:showCatName val="0"/>
              <c:showSerName val="1"/>
              <c:showPercent val="0"/>
              <c:showBubbleSize val="0"/>
              <c:extLst>
                <c:ext xmlns:c15="http://schemas.microsoft.com/office/drawing/2012/chart" uri="{CE6537A1-D6FC-4f65-9D91-7224C49458BB}">
                  <c15:layout>
                    <c:manualLayout>
                      <c:w val="0.44731970788463099"/>
                      <c:h val="0.10171303635894963"/>
                    </c:manualLayout>
                  </c15:layout>
                </c:ext>
                <c:ext xmlns:c16="http://schemas.microsoft.com/office/drawing/2014/chart" uri="{C3380CC4-5D6E-409C-BE32-E72D297353CC}">
                  <c16:uniqueId val="{00000000-E935-44CE-B187-F2A3B5DE36D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Sheet1!$B$62</c:f>
              <c:numCache>
                <c:formatCode>General</c:formatCode>
                <c:ptCount val="1"/>
                <c:pt idx="0">
                  <c:v>4</c:v>
                </c:pt>
              </c:numCache>
            </c:numRef>
          </c:val>
          <c:extLst>
            <c:ext xmlns:c16="http://schemas.microsoft.com/office/drawing/2014/chart" uri="{C3380CC4-5D6E-409C-BE32-E72D297353CC}">
              <c16:uniqueId val="{00000001-E935-44CE-B187-F2A3B5DE36D4}"/>
            </c:ext>
          </c:extLst>
        </c:ser>
        <c:ser>
          <c:idx val="1"/>
          <c:order val="1"/>
          <c:tx>
            <c:strRef>
              <c:f>Sheet1!$A$63</c:f>
              <c:strCache>
                <c:ptCount val="1"/>
                <c:pt idx="0">
                  <c:v>Special Education</c:v>
                </c:pt>
              </c:strCache>
            </c:strRef>
          </c:tx>
          <c:spPr>
            <a:solidFill>
              <a:schemeClr val="accent2"/>
            </a:solidFill>
            <a:ln>
              <a:noFill/>
            </a:ln>
            <a:effectLst/>
            <a:sp3d/>
          </c:spPr>
          <c:invertIfNegative val="0"/>
          <c:dLbls>
            <c:dLbl>
              <c:idx val="0"/>
              <c:layout>
                <c:manualLayout>
                  <c:x val="-0.4815239946400775"/>
                  <c:y val="3.8513131988129915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33236352491337"/>
                      <c:h val="9.9948379186594882E-2"/>
                    </c:manualLayout>
                  </c15:layout>
                </c:ext>
                <c:ext xmlns:c16="http://schemas.microsoft.com/office/drawing/2014/chart" uri="{C3380CC4-5D6E-409C-BE32-E72D297353CC}">
                  <c16:uniqueId val="{00000002-E935-44CE-B187-F2A3B5DE36D4}"/>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Sheet1!$B$63</c:f>
              <c:numCache>
                <c:formatCode>General</c:formatCode>
                <c:ptCount val="1"/>
                <c:pt idx="0">
                  <c:v>5</c:v>
                </c:pt>
              </c:numCache>
            </c:numRef>
          </c:val>
          <c:extLst>
            <c:ext xmlns:c16="http://schemas.microsoft.com/office/drawing/2014/chart" uri="{C3380CC4-5D6E-409C-BE32-E72D297353CC}">
              <c16:uniqueId val="{00000003-E935-44CE-B187-F2A3B5DE36D4}"/>
            </c:ext>
          </c:extLst>
        </c:ser>
        <c:ser>
          <c:idx val="3"/>
          <c:order val="2"/>
          <c:tx>
            <c:strRef>
              <c:f>Sheet1!$A$64</c:f>
              <c:strCache>
                <c:ptCount val="1"/>
                <c:pt idx="0">
                  <c:v>Bullying</c:v>
                </c:pt>
              </c:strCache>
            </c:strRef>
          </c:tx>
          <c:spPr>
            <a:solidFill>
              <a:schemeClr val="accent4"/>
            </a:solidFill>
            <a:ln>
              <a:noFill/>
            </a:ln>
            <a:effectLst/>
            <a:sp3d/>
          </c:spPr>
          <c:invertIfNegative val="0"/>
          <c:dLbls>
            <c:dLbl>
              <c:idx val="0"/>
              <c:layout>
                <c:manualLayout>
                  <c:x val="-0.5317798971936688"/>
                  <c:y val="8.48103920109944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4-E935-44CE-B187-F2A3B5DE36D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Sheet1!$B$64</c:f>
              <c:numCache>
                <c:formatCode>General</c:formatCode>
                <c:ptCount val="1"/>
                <c:pt idx="0">
                  <c:v>6</c:v>
                </c:pt>
              </c:numCache>
            </c:numRef>
          </c:val>
          <c:extLst>
            <c:ext xmlns:c16="http://schemas.microsoft.com/office/drawing/2014/chart" uri="{C3380CC4-5D6E-409C-BE32-E72D297353CC}">
              <c16:uniqueId val="{00000005-E935-44CE-B187-F2A3B5DE36D4}"/>
            </c:ext>
          </c:extLst>
        </c:ser>
        <c:ser>
          <c:idx val="4"/>
          <c:order val="3"/>
          <c:tx>
            <c:strRef>
              <c:f>Sheet1!$A$65</c:f>
              <c:strCache>
                <c:ptCount val="1"/>
                <c:pt idx="0">
                  <c:v>School Environment</c:v>
                </c:pt>
              </c:strCache>
            </c:strRef>
          </c:tx>
          <c:spPr>
            <a:solidFill>
              <a:schemeClr val="accent5"/>
            </a:solidFill>
            <a:ln>
              <a:noFill/>
            </a:ln>
            <a:effectLst/>
            <a:sp3d/>
          </c:spPr>
          <c:invertIfNegative val="0"/>
          <c:dLbls>
            <c:dLbl>
              <c:idx val="0"/>
              <c:layout>
                <c:manualLayout>
                  <c:x val="-0.3807042578425997"/>
                  <c:y val="4.2403579869776872E-3"/>
                </c:manualLayout>
              </c:layout>
              <c:showLegendKey val="0"/>
              <c:showVal val="1"/>
              <c:showCatName val="0"/>
              <c:showSerName val="1"/>
              <c:showPercent val="0"/>
              <c:showBubbleSize val="0"/>
              <c:extLst>
                <c:ext xmlns:c15="http://schemas.microsoft.com/office/drawing/2012/chart" uri="{CE6537A1-D6FC-4f65-9D91-7224C49458BB}">
                  <c15:layout>
                    <c:manualLayout>
                      <c:w val="0.3615937332562133"/>
                      <c:h val="9.8295244340742785E-2"/>
                    </c:manualLayout>
                  </c15:layout>
                </c:ext>
                <c:ext xmlns:c16="http://schemas.microsoft.com/office/drawing/2014/chart" uri="{C3380CC4-5D6E-409C-BE32-E72D297353CC}">
                  <c16:uniqueId val="{00000006-E935-44CE-B187-F2A3B5DE36D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pt idx="0">
                  <c:v>7</c:v>
                </c:pt>
              </c:numCache>
            </c:numRef>
          </c:val>
          <c:extLst>
            <c:ext xmlns:c16="http://schemas.microsoft.com/office/drawing/2014/chart" uri="{C3380CC4-5D6E-409C-BE32-E72D297353CC}">
              <c16:uniqueId val="{00000007-E935-44CE-B187-F2A3B5DE36D4}"/>
            </c:ext>
          </c:extLst>
        </c:ser>
        <c:ser>
          <c:idx val="6"/>
          <c:order val="4"/>
          <c:tx>
            <c:strRef>
              <c:f>Sheet1!$A$66</c:f>
              <c:strCache>
                <c:ptCount val="1"/>
              </c:strCache>
            </c:strRef>
          </c:tx>
          <c:spPr>
            <a:solidFill>
              <a:schemeClr val="accent1">
                <a:lumMod val="60000"/>
              </a:schemeClr>
            </a:solidFill>
            <a:ln>
              <a:noFill/>
            </a:ln>
            <a:effectLst/>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numCache>
            </c:numRef>
          </c:val>
          <c:extLst>
            <c:ext xmlns:c16="http://schemas.microsoft.com/office/drawing/2014/chart" uri="{C3380CC4-5D6E-409C-BE32-E72D297353CC}">
              <c16:uniqueId val="{00000009-E935-44CE-B187-F2A3B5DE36D4}"/>
            </c:ext>
          </c:extLst>
        </c:ser>
        <c:ser>
          <c:idx val="2"/>
          <c:order val="5"/>
          <c:tx>
            <c:strRef>
              <c:f>Sheet1!$A$67</c:f>
              <c:strCache>
                <c:ptCount val="1"/>
              </c:strCache>
            </c:strRef>
          </c:tx>
          <c:spPr>
            <a:solidFill>
              <a:schemeClr val="accent3"/>
            </a:solidFill>
            <a:ln>
              <a:noFill/>
            </a:ln>
            <a:effectLst/>
            <a:sp3d/>
          </c:spPr>
          <c:invertIfNegative val="0"/>
          <c:dLbls>
            <c:dLbl>
              <c:idx val="0"/>
              <c:layout>
                <c:manualLayout>
                  <c:x val="-0.24415321147383495"/>
                  <c:y val="-4.2405196005498094E-3"/>
                </c:manualLayout>
              </c:layout>
              <c:showLegendKey val="0"/>
              <c:showVal val="1"/>
              <c:showCatName val="0"/>
              <c:showSerName val="1"/>
              <c:showPercent val="0"/>
              <c:showBubbleSize val="0"/>
              <c:extLst>
                <c:ext xmlns:c15="http://schemas.microsoft.com/office/drawing/2012/chart" uri="{CE6537A1-D6FC-4f65-9D91-7224C49458BB}">
                  <c15:layout>
                    <c:manualLayout>
                      <c:w val="0.24279206350391835"/>
                      <c:h val="0.15766251874843903"/>
                    </c:manualLayout>
                  </c15:layout>
                </c:ext>
                <c:ext xmlns:c16="http://schemas.microsoft.com/office/drawing/2014/chart" uri="{C3380CC4-5D6E-409C-BE32-E72D297353CC}">
                  <c16:uniqueId val="{00000000-8AC5-4097-A534-B0096959BB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Roman" panose="02000503020000020003"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numCache>
            </c:numRef>
          </c:val>
          <c:extLst>
            <c:ext xmlns:c16="http://schemas.microsoft.com/office/drawing/2014/chart" uri="{C3380CC4-5D6E-409C-BE32-E72D297353CC}">
              <c16:uniqueId val="{0000000A-E935-44CE-B187-F2A3B5DE36D4}"/>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venir Light" panose="020B0402020203020204"/>
                <a:ea typeface="+mn-ea"/>
                <a:cs typeface="+mn-cs"/>
              </a:defRPr>
            </a:pPr>
            <a:r>
              <a:rPr lang="en-US" b="1" dirty="0">
                <a:solidFill>
                  <a:schemeClr val="tx1"/>
                </a:solidFill>
                <a:latin typeface="Avenir Light" panose="020B0402020203020204"/>
              </a:rPr>
              <a:t>Top Categories</a:t>
            </a:r>
            <a:r>
              <a:rPr lang="en-US" b="1" baseline="0" dirty="0">
                <a:solidFill>
                  <a:schemeClr val="tx1"/>
                </a:solidFill>
                <a:latin typeface="Avenir Light" panose="020B0402020203020204"/>
              </a:rPr>
              <a:t> from Schools Located in Ward 7</a:t>
            </a:r>
            <a:endParaRPr lang="en-US" b="1" dirty="0">
              <a:solidFill>
                <a:schemeClr val="tx1"/>
              </a:solidFill>
              <a:latin typeface="Avenir Light" panose="020B0402020203020204"/>
            </a:endParaRPr>
          </a:p>
        </c:rich>
      </c:tx>
      <c:layout>
        <c:manualLayout>
          <c:xMode val="edge"/>
          <c:yMode val="edge"/>
          <c:x val="0.21300977849502103"/>
          <c:y val="0.1712389021110037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venir Light" panose="020B0402020203020204"/>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684667463373848E-2"/>
          <c:y val="3.1159429107193184E-2"/>
          <c:w val="0.95781892755604614"/>
          <c:h val="0.7080978978853969"/>
        </c:manualLayout>
      </c:layout>
      <c:bar3DChart>
        <c:barDir val="bar"/>
        <c:grouping val="clustered"/>
        <c:varyColors val="0"/>
        <c:ser>
          <c:idx val="0"/>
          <c:order val="0"/>
          <c:tx>
            <c:strRef>
              <c:f>Sheet1!$A$62</c:f>
              <c:strCache>
                <c:ptCount val="1"/>
                <c:pt idx="0">
                  <c:v>Bullying</c:v>
                </c:pt>
              </c:strCache>
            </c:strRef>
          </c:tx>
          <c:spPr>
            <a:solidFill>
              <a:schemeClr val="accent1"/>
            </a:solidFill>
            <a:ln>
              <a:noFill/>
            </a:ln>
            <a:effectLst/>
            <a:sp3d/>
          </c:spPr>
          <c:invertIfNegative val="0"/>
          <c:dLbls>
            <c:dLbl>
              <c:idx val="0"/>
              <c:layout>
                <c:manualLayout>
                  <c:x val="-0.24415321147383495"/>
                  <c:y val="-4.2405196005498094E-3"/>
                </c:manualLayout>
              </c:layout>
              <c:showLegendKey val="0"/>
              <c:showVal val="1"/>
              <c:showCatName val="0"/>
              <c:showSerName val="1"/>
              <c:showPercent val="0"/>
              <c:showBubbleSize val="0"/>
              <c:extLst>
                <c:ext xmlns:c15="http://schemas.microsoft.com/office/drawing/2012/chart" uri="{CE6537A1-D6FC-4f65-9D91-7224C49458BB}">
                  <c15:layout>
                    <c:manualLayout>
                      <c:w val="0.24279206350391835"/>
                      <c:h val="0.15766251874843903"/>
                    </c:manualLayout>
                  </c15:layout>
                </c:ext>
                <c:ext xmlns:c16="http://schemas.microsoft.com/office/drawing/2014/chart" uri="{C3380CC4-5D6E-409C-BE32-E72D297353CC}">
                  <c16:uniqueId val="{00000000-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Sheet1!$B$62</c:f>
              <c:numCache>
                <c:formatCode>General</c:formatCode>
                <c:ptCount val="1"/>
                <c:pt idx="0">
                  <c:v>4</c:v>
                </c:pt>
              </c:numCache>
            </c:numRef>
          </c:val>
          <c:extLst>
            <c:ext xmlns:c16="http://schemas.microsoft.com/office/drawing/2014/chart" uri="{C3380CC4-5D6E-409C-BE32-E72D297353CC}">
              <c16:uniqueId val="{00000001-07CD-4D0D-B3D0-6A99FAF341AF}"/>
            </c:ext>
          </c:extLst>
        </c:ser>
        <c:ser>
          <c:idx val="1"/>
          <c:order val="1"/>
          <c:tx>
            <c:strRef>
              <c:f>Sheet1!$A$63</c:f>
              <c:strCache>
                <c:ptCount val="1"/>
                <c:pt idx="0">
                  <c:v>Communication</c:v>
                </c:pt>
              </c:strCache>
            </c:strRef>
          </c:tx>
          <c:spPr>
            <a:solidFill>
              <a:schemeClr val="accent2"/>
            </a:solidFill>
            <a:ln>
              <a:noFill/>
            </a:ln>
            <a:effectLst/>
            <a:sp3d/>
          </c:spPr>
          <c:invertIfNegative val="0"/>
          <c:dLbls>
            <c:dLbl>
              <c:idx val="0"/>
              <c:layout>
                <c:manualLayout>
                  <c:x val="-0.46408063071027023"/>
                  <c:y val="1.393819548333142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5024602432925711"/>
                      <c:h val="0.11841924821287689"/>
                    </c:manualLayout>
                  </c15:layout>
                </c:ext>
                <c:ext xmlns:c16="http://schemas.microsoft.com/office/drawing/2014/chart" uri="{C3380CC4-5D6E-409C-BE32-E72D297353CC}">
                  <c16:uniqueId val="{00000002-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Sheet1!$B$63</c:f>
              <c:numCache>
                <c:formatCode>General</c:formatCode>
                <c:ptCount val="1"/>
                <c:pt idx="0">
                  <c:v>5</c:v>
                </c:pt>
              </c:numCache>
            </c:numRef>
          </c:val>
          <c:extLst>
            <c:ext xmlns:c16="http://schemas.microsoft.com/office/drawing/2014/chart" uri="{C3380CC4-5D6E-409C-BE32-E72D297353CC}">
              <c16:uniqueId val="{00000003-07CD-4D0D-B3D0-6A99FAF341AF}"/>
            </c:ext>
          </c:extLst>
        </c:ser>
        <c:ser>
          <c:idx val="3"/>
          <c:order val="2"/>
          <c:tx>
            <c:strRef>
              <c:f>Sheet1!$A$64</c:f>
              <c:strCache>
                <c:ptCount val="1"/>
                <c:pt idx="0">
                  <c:v>Special Education</c:v>
                </c:pt>
              </c:strCache>
            </c:strRef>
          </c:tx>
          <c:spPr>
            <a:solidFill>
              <a:schemeClr val="accent4"/>
            </a:solidFill>
            <a:ln>
              <a:noFill/>
            </a:ln>
            <a:effectLst/>
            <a:sp3d/>
          </c:spPr>
          <c:invertIfNegative val="0"/>
          <c:dLbls>
            <c:dLbl>
              <c:idx val="0"/>
              <c:layout>
                <c:manualLayout>
                  <c:x val="-0.48814128170599907"/>
                  <c:y val="3.8513131988129915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33236352491337"/>
                      <c:h val="9.9948379186594882E-2"/>
                    </c:manualLayout>
                  </c15:layout>
                </c:ext>
                <c:ext xmlns:c16="http://schemas.microsoft.com/office/drawing/2014/chart" uri="{C3380CC4-5D6E-409C-BE32-E72D297353CC}">
                  <c16:uniqueId val="{00000004-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Sheet1!$B$64</c:f>
              <c:numCache>
                <c:formatCode>General</c:formatCode>
                <c:ptCount val="1"/>
                <c:pt idx="0">
                  <c:v>6</c:v>
                </c:pt>
              </c:numCache>
            </c:numRef>
          </c:val>
          <c:extLst>
            <c:ext xmlns:c16="http://schemas.microsoft.com/office/drawing/2014/chart" uri="{C3380CC4-5D6E-409C-BE32-E72D297353CC}">
              <c16:uniqueId val="{00000005-07CD-4D0D-B3D0-6A99FAF341AF}"/>
            </c:ext>
          </c:extLst>
        </c:ser>
        <c:ser>
          <c:idx val="4"/>
          <c:order val="3"/>
          <c:tx>
            <c:strRef>
              <c:f>Sheet1!$A$65</c:f>
              <c:strCache>
                <c:ptCount val="1"/>
                <c:pt idx="0">
                  <c:v>School Environment</c:v>
                </c:pt>
              </c:strCache>
            </c:strRef>
          </c:tx>
          <c:spPr>
            <a:solidFill>
              <a:schemeClr val="accent5"/>
            </a:solidFill>
            <a:ln>
              <a:noFill/>
            </a:ln>
            <a:effectLst/>
            <a:sp3d/>
          </c:spPr>
          <c:invertIfNegative val="0"/>
          <c:dLbls>
            <c:dLbl>
              <c:idx val="0"/>
              <c:layout>
                <c:manualLayout>
                  <c:x val="-0.3807042578425997"/>
                  <c:y val="4.2403579869776872E-3"/>
                </c:manualLayout>
              </c:layout>
              <c:showLegendKey val="0"/>
              <c:showVal val="1"/>
              <c:showCatName val="0"/>
              <c:showSerName val="1"/>
              <c:showPercent val="0"/>
              <c:showBubbleSize val="0"/>
              <c:extLst>
                <c:ext xmlns:c15="http://schemas.microsoft.com/office/drawing/2012/chart" uri="{CE6537A1-D6FC-4f65-9D91-7224C49458BB}">
                  <c15:layout>
                    <c:manualLayout>
                      <c:w val="0.3615937332562133"/>
                      <c:h val="9.8295244340742785E-2"/>
                    </c:manualLayout>
                  </c15:layout>
                </c:ext>
                <c:ext xmlns:c16="http://schemas.microsoft.com/office/drawing/2014/chart" uri="{C3380CC4-5D6E-409C-BE32-E72D297353CC}">
                  <c16:uniqueId val="{00000006-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pt idx="0">
                  <c:v>7</c:v>
                </c:pt>
              </c:numCache>
            </c:numRef>
          </c:val>
          <c:extLst>
            <c:ext xmlns:c16="http://schemas.microsoft.com/office/drawing/2014/chart" uri="{C3380CC4-5D6E-409C-BE32-E72D297353CC}">
              <c16:uniqueId val="{00000007-07CD-4D0D-B3D0-6A99FAF341AF}"/>
            </c:ext>
          </c:extLst>
        </c:ser>
        <c:ser>
          <c:idx val="6"/>
          <c:order val="4"/>
          <c:tx>
            <c:strRef>
              <c:f>Sheet1!$A$66</c:f>
              <c:strCache>
                <c:ptCount val="1"/>
              </c:strCache>
            </c:strRef>
          </c:tx>
          <c:spPr>
            <a:solidFill>
              <a:schemeClr val="accent1">
                <a:lumMod val="60000"/>
              </a:schemeClr>
            </a:solidFill>
            <a:ln>
              <a:noFill/>
            </a:ln>
            <a:effectLst/>
            <a:sp3d/>
          </c:spPr>
          <c:invertIfNegative val="0"/>
          <c:dLbls>
            <c:dLbl>
              <c:idx val="0"/>
              <c:layout>
                <c:manualLayout>
                  <c:x val="-0.5317798971936688"/>
                  <c:y val="8.48103920109944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8-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numCache>
            </c:numRef>
          </c:val>
          <c:extLst>
            <c:ext xmlns:c16="http://schemas.microsoft.com/office/drawing/2014/chart" uri="{C3380CC4-5D6E-409C-BE32-E72D297353CC}">
              <c16:uniqueId val="{00000009-07CD-4D0D-B3D0-6A99FAF341AF}"/>
            </c:ext>
          </c:extLst>
        </c:ser>
        <c:ser>
          <c:idx val="2"/>
          <c:order val="5"/>
          <c:tx>
            <c:strRef>
              <c:f>Sheet1!$A$67</c:f>
              <c:strCache>
                <c:ptCount val="1"/>
              </c:strCache>
            </c:strRef>
          </c:tx>
          <c:spPr>
            <a:solidFill>
              <a:schemeClr val="accent3"/>
            </a:solidFill>
            <a:ln>
              <a:noFill/>
            </a:ln>
            <a:effectLst/>
            <a:sp3d/>
          </c:spPr>
          <c:invertIfNegative val="0"/>
          <c:dLbls>
            <c:dLbl>
              <c:idx val="0"/>
              <c:layout>
                <c:manualLayout>
                  <c:x val="-0.5317798971936688"/>
                  <c:y val="8.48103920109944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0-C433-4EDC-988E-9D0290ED3F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Roman" panose="02000503020000020003"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numCache>
            </c:numRef>
          </c:val>
          <c:extLst>
            <c:ext xmlns:c16="http://schemas.microsoft.com/office/drawing/2014/chart" uri="{C3380CC4-5D6E-409C-BE32-E72D297353CC}">
              <c16:uniqueId val="{00000000-6C48-445E-A8D6-0FCB836AD856}"/>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Avenir Light" panose="020B0402020203020204"/>
                <a:ea typeface="+mn-ea"/>
                <a:cs typeface="+mn-cs"/>
              </a:defRPr>
            </a:pPr>
            <a:r>
              <a:rPr lang="en-US" sz="1400" dirty="0">
                <a:solidFill>
                  <a:schemeClr val="tx1"/>
                </a:solidFill>
                <a:latin typeface="Avenir Light" panose="020B0402020203020204"/>
              </a:rPr>
              <a:t>School Type</a:t>
            </a:r>
            <a:r>
              <a:rPr lang="en-US" sz="1400" baseline="0" dirty="0">
                <a:solidFill>
                  <a:schemeClr val="tx1"/>
                </a:solidFill>
                <a:latin typeface="Avenir Light" panose="020B0402020203020204"/>
              </a:rPr>
              <a:t> for </a:t>
            </a:r>
            <a:r>
              <a:rPr lang="en-US" sz="1400" dirty="0">
                <a:solidFill>
                  <a:schemeClr val="tx1"/>
                </a:solidFill>
                <a:latin typeface="Avenir Light" panose="020B0402020203020204"/>
              </a:rPr>
              <a:t>Students</a:t>
            </a:r>
            <a:r>
              <a:rPr lang="en-US" sz="1400" baseline="0" dirty="0">
                <a:solidFill>
                  <a:schemeClr val="tx1"/>
                </a:solidFill>
                <a:latin typeface="Avenir Light" panose="020B0402020203020204"/>
              </a:rPr>
              <a:t> Who Live in Ward 7 </a:t>
            </a:r>
            <a:endParaRPr lang="en-US" sz="1400" dirty="0">
              <a:solidFill>
                <a:schemeClr val="tx1"/>
              </a:solidFill>
              <a:latin typeface="Avenir Light" panose="020B0402020203020204"/>
            </a:endParaRPr>
          </a:p>
        </c:rich>
      </c:tx>
      <c:layout>
        <c:manualLayout>
          <c:xMode val="edge"/>
          <c:yMode val="edge"/>
          <c:x val="0.11154079236421484"/>
          <c:y val="8.854492192807492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venir Light" panose="020B0402020203020204"/>
              <a:ea typeface="+mn-ea"/>
              <a:cs typeface="+mn-cs"/>
            </a:defRPr>
          </a:pPr>
          <a:endParaRPr lang="en-US"/>
        </a:p>
      </c:txPr>
    </c:title>
    <c:autoTitleDeleted val="0"/>
    <c:view3D>
      <c:rotX val="50"/>
      <c:rotY val="11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888744003219253E-3"/>
          <c:y val="0.16842438003076768"/>
          <c:w val="0.75495709691414559"/>
          <c:h val="0.68407395531207338"/>
        </c:manualLayout>
      </c:layout>
      <c:pie3DChart>
        <c:varyColors val="1"/>
        <c:ser>
          <c:idx val="0"/>
          <c:order val="0"/>
          <c:explosion val="2"/>
          <c:dPt>
            <c:idx val="0"/>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B4E1-4199-BA4F-1F69F4BF538A}"/>
              </c:ext>
            </c:extLst>
          </c:dPt>
          <c:dPt>
            <c:idx val="1"/>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B4E1-4199-BA4F-1F69F4BF538A}"/>
              </c:ext>
            </c:extLst>
          </c:dPt>
          <c:dPt>
            <c:idx val="2"/>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B4E1-4199-BA4F-1F69F4BF538A}"/>
              </c:ext>
            </c:extLst>
          </c:dPt>
          <c:dPt>
            <c:idx val="3"/>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B4E1-4199-BA4F-1F69F4BF538A}"/>
              </c:ext>
            </c:extLst>
          </c:dPt>
          <c:dPt>
            <c:idx val="4"/>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B4E1-4199-BA4F-1F69F4BF538A}"/>
              </c:ext>
            </c:extLst>
          </c:dPt>
          <c:dLbls>
            <c:dLbl>
              <c:idx val="0"/>
              <c:layout>
                <c:manualLayout>
                  <c:x val="-9.7267772426483309E-2"/>
                  <c:y val="-0.24490248964577591"/>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4E1-4199-BA4F-1F69F4BF538A}"/>
                </c:ext>
              </c:extLst>
            </c:dLbl>
            <c:dLbl>
              <c:idx val="1"/>
              <c:layout>
                <c:manualLayout>
                  <c:x val="0.12573005832891448"/>
                  <c:y val="4.8813748774889414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427725959033172"/>
                      <c:h val="0.26342600868550503"/>
                    </c:manualLayout>
                  </c15:layout>
                </c:ext>
                <c:ext xmlns:c16="http://schemas.microsoft.com/office/drawing/2014/chart" uri="{C3380CC4-5D6E-409C-BE32-E72D297353CC}">
                  <c16:uniqueId val="{00000003-B4E1-4199-BA4F-1F69F4BF538A}"/>
                </c:ext>
              </c:extLst>
            </c:dLbl>
            <c:dLbl>
              <c:idx val="2"/>
              <c:layout>
                <c:manualLayout>
                  <c:x val="-0.10050583464678434"/>
                  <c:y val="0.2017535703244901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4E1-4199-BA4F-1F69F4BF538A}"/>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7-B4E1-4199-BA4F-1F69F4BF538A}"/>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9-B4E1-4199-BA4F-1F69F4BF538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Sheet1!$A$90:$A$94</c:f>
              <c:strCache>
                <c:ptCount val="4"/>
                <c:pt idx="0">
                  <c:v>DCPS In Boundary</c:v>
                </c:pt>
                <c:pt idx="1">
                  <c:v>DCPS Out of Boundary</c:v>
                </c:pt>
                <c:pt idx="2">
                  <c:v>Charter Schools</c:v>
                </c:pt>
                <c:pt idx="3">
                  <c:v>Non public</c:v>
                </c:pt>
              </c:strCache>
            </c:strRef>
          </c:cat>
          <c:val>
            <c:numRef>
              <c:f>Sheet1!$B$90:$B$94</c:f>
              <c:numCache>
                <c:formatCode>General</c:formatCode>
                <c:ptCount val="5"/>
                <c:pt idx="0">
                  <c:v>10</c:v>
                </c:pt>
                <c:pt idx="1">
                  <c:v>12</c:v>
                </c:pt>
                <c:pt idx="2">
                  <c:v>11</c:v>
                </c:pt>
                <c:pt idx="3">
                  <c:v>1</c:v>
                </c:pt>
              </c:numCache>
            </c:numRef>
          </c:val>
          <c:extLst>
            <c:ext xmlns:c16="http://schemas.microsoft.com/office/drawing/2014/chart" uri="{C3380CC4-5D6E-409C-BE32-E72D297353CC}">
              <c16:uniqueId val="{0000000A-B4E1-4199-BA4F-1F69F4BF538A}"/>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Avenir Light" panose="020B0402020203020204"/>
                <a:ea typeface="+mn-ea"/>
                <a:cs typeface="+mn-cs"/>
              </a:defRPr>
            </a:pPr>
            <a:r>
              <a:rPr lang="en-US" sz="1400" b="1" i="0" u="none" strike="noStrike" baseline="0" dirty="0">
                <a:effectLst/>
              </a:rPr>
              <a:t>School Type for Cases Involving Schools in Ward </a:t>
            </a:r>
            <a:r>
              <a:rPr lang="en-US" sz="1400" baseline="0" dirty="0">
                <a:solidFill>
                  <a:schemeClr val="tx1"/>
                </a:solidFill>
                <a:latin typeface="Avenir Light" panose="020B0402020203020204"/>
              </a:rPr>
              <a:t>7  </a:t>
            </a:r>
            <a:endParaRPr lang="en-US" sz="1400" dirty="0">
              <a:solidFill>
                <a:schemeClr val="tx1"/>
              </a:solidFill>
              <a:latin typeface="Avenir Light" panose="020B0402020203020204"/>
            </a:endParaRPr>
          </a:p>
        </c:rich>
      </c:tx>
      <c:layout>
        <c:manualLayout>
          <c:xMode val="edge"/>
          <c:yMode val="edge"/>
          <c:x val="0.23129969296533967"/>
          <c:y val="6.536259427396225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venir Light" panose="020B0402020203020204"/>
              <a:ea typeface="+mn-ea"/>
              <a:cs typeface="+mn-cs"/>
            </a:defRPr>
          </a:pPr>
          <a:endParaRPr lang="en-US"/>
        </a:p>
      </c:txPr>
    </c:title>
    <c:autoTitleDeleted val="0"/>
    <c:view3D>
      <c:rotX val="50"/>
      <c:rotY val="11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889072787427164E-3"/>
          <c:y val="0.16842448012719802"/>
          <c:w val="0.82008093363822232"/>
          <c:h val="0.74385878556618323"/>
        </c:manualLayout>
      </c:layout>
      <c:pie3DChart>
        <c:varyColors val="1"/>
        <c:ser>
          <c:idx val="0"/>
          <c:order val="0"/>
          <c:explosion val="2"/>
          <c:dPt>
            <c:idx val="0"/>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6532-49B4-BE7D-E9C37BF72009}"/>
              </c:ext>
            </c:extLst>
          </c:dPt>
          <c:dPt>
            <c:idx val="1"/>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6532-49B4-BE7D-E9C37BF72009}"/>
              </c:ext>
            </c:extLst>
          </c:dPt>
          <c:dPt>
            <c:idx val="2"/>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6532-49B4-BE7D-E9C37BF72009}"/>
              </c:ext>
            </c:extLst>
          </c:dPt>
          <c:dPt>
            <c:idx val="3"/>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6532-49B4-BE7D-E9C37BF72009}"/>
              </c:ext>
            </c:extLst>
          </c:dPt>
          <c:dPt>
            <c:idx val="4"/>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6532-49B4-BE7D-E9C37BF72009}"/>
              </c:ext>
            </c:extLst>
          </c:dPt>
          <c:dLbls>
            <c:dLbl>
              <c:idx val="0"/>
              <c:layout>
                <c:manualLayout>
                  <c:x val="2.6515357238774645E-3"/>
                  <c:y val="-0.23618747707591428"/>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32-49B4-BE7D-E9C37BF72009}"/>
                </c:ext>
              </c:extLst>
            </c:dLbl>
            <c:dLbl>
              <c:idx val="1"/>
              <c:layout>
                <c:manualLayout>
                  <c:x val="0.2064485677283821"/>
                  <c:y val="0.1743002513972326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068615555688692"/>
                      <c:h val="0.26342600868550503"/>
                    </c:manualLayout>
                  </c15:layout>
                </c:ext>
                <c:ext xmlns:c16="http://schemas.microsoft.com/office/drawing/2014/chart" uri="{C3380CC4-5D6E-409C-BE32-E72D297353CC}">
                  <c16:uniqueId val="{00000003-6532-49B4-BE7D-E9C37BF72009}"/>
                </c:ext>
              </c:extLst>
            </c:dLbl>
            <c:dLbl>
              <c:idx val="2"/>
              <c:layout>
                <c:manualLayout>
                  <c:x val="-0.12473565362772528"/>
                  <c:y val="0.1269544016131694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532-49B4-BE7D-E9C37BF72009}"/>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7-6532-49B4-BE7D-E9C37BF72009}"/>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9-6532-49B4-BE7D-E9C37BF7200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Sheet1!$A$90:$A$94</c:f>
              <c:strCache>
                <c:ptCount val="3"/>
                <c:pt idx="0">
                  <c:v>DCPS In Boundary</c:v>
                </c:pt>
                <c:pt idx="1">
                  <c:v>DCPS Out of Boundary</c:v>
                </c:pt>
                <c:pt idx="2">
                  <c:v>Charter Schools</c:v>
                </c:pt>
              </c:strCache>
            </c:strRef>
          </c:cat>
          <c:val>
            <c:numRef>
              <c:f>Sheet1!$B$90:$B$94</c:f>
              <c:numCache>
                <c:formatCode>General</c:formatCode>
                <c:ptCount val="5"/>
                <c:pt idx="0">
                  <c:v>10</c:v>
                </c:pt>
                <c:pt idx="1">
                  <c:v>8</c:v>
                </c:pt>
                <c:pt idx="2">
                  <c:v>7</c:v>
                </c:pt>
              </c:numCache>
            </c:numRef>
          </c:val>
          <c:extLst>
            <c:ext xmlns:c16="http://schemas.microsoft.com/office/drawing/2014/chart" uri="{C3380CC4-5D6E-409C-BE32-E72D297353CC}">
              <c16:uniqueId val="{0000000A-6532-49B4-BE7D-E9C37BF72009}"/>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Sheet1!$A$58</c:f>
              <c:strCache>
                <c:ptCount val="1"/>
                <c:pt idx="0">
                  <c:v>Attendance</c:v>
                </c:pt>
              </c:strCache>
            </c:strRef>
          </c:tx>
          <c:spPr>
            <a:solidFill>
              <a:schemeClr val="accent1"/>
            </a:solidFill>
            <a:ln>
              <a:noFill/>
            </a:ln>
            <a:effectLst/>
            <a:sp3d/>
          </c:spPr>
          <c:invertIfNegative val="0"/>
          <c:dLbls>
            <c:dLbl>
              <c:idx val="0"/>
              <c:layout>
                <c:manualLayout>
                  <c:x val="-5.6553210821130226E-2"/>
                  <c:y val="-5.6855164295769589E-3"/>
                </c:manualLayout>
              </c:layout>
              <c:showLegendKey val="0"/>
              <c:showVal val="1"/>
              <c:showCatName val="0"/>
              <c:showSerName val="1"/>
              <c:showPercent val="0"/>
              <c:showBubbleSize val="0"/>
              <c:extLst>
                <c:ext xmlns:c15="http://schemas.microsoft.com/office/drawing/2012/chart" uri="{CE6537A1-D6FC-4f65-9D91-7224C49458BB}">
                  <c15:layout>
                    <c:manualLayout>
                      <c:w val="0.25896955227546758"/>
                      <c:h val="0.10344029682301607"/>
                    </c:manualLayout>
                  </c15:layout>
                </c:ext>
                <c:ext xmlns:c16="http://schemas.microsoft.com/office/drawing/2014/chart" uri="{C3380CC4-5D6E-409C-BE32-E72D297353CC}">
                  <c16:uniqueId val="{00000000-0F68-4775-97AA-DFB5AA8A019B}"/>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Sheet1!$B$58</c:f>
              <c:numCache>
                <c:formatCode>General</c:formatCode>
                <c:ptCount val="1"/>
                <c:pt idx="0">
                  <c:v>1</c:v>
                </c:pt>
              </c:numCache>
            </c:numRef>
          </c:val>
          <c:extLst>
            <c:ext xmlns:c16="http://schemas.microsoft.com/office/drawing/2014/chart" uri="{C3380CC4-5D6E-409C-BE32-E72D297353CC}">
              <c16:uniqueId val="{00000001-0F68-4775-97AA-DFB5AA8A019B}"/>
            </c:ext>
          </c:extLst>
        </c:ser>
        <c:ser>
          <c:idx val="1"/>
          <c:order val="1"/>
          <c:tx>
            <c:strRef>
              <c:f>Sheet1!$A$59</c:f>
              <c:strCache>
                <c:ptCount val="1"/>
                <c:pt idx="0">
                  <c:v>Medical </c:v>
                </c:pt>
              </c:strCache>
            </c:strRef>
          </c:tx>
          <c:spPr>
            <a:solidFill>
              <a:schemeClr val="accent2"/>
            </a:solidFill>
            <a:ln>
              <a:noFill/>
            </a:ln>
            <a:effectLst/>
            <a:sp3d/>
          </c:spPr>
          <c:invertIfNegative val="0"/>
          <c:dLbls>
            <c:dLbl>
              <c:idx val="0"/>
              <c:layout>
                <c:manualLayout>
                  <c:x val="-7.1092463795612501E-2"/>
                  <c:y val="-1.6184275842188089E-3"/>
                </c:manualLayout>
              </c:layout>
              <c:showLegendKey val="0"/>
              <c:showVal val="1"/>
              <c:showCatName val="0"/>
              <c:showSerName val="1"/>
              <c:showPercent val="0"/>
              <c:showBubbleSize val="0"/>
              <c:extLst>
                <c:ext xmlns:c15="http://schemas.microsoft.com/office/drawing/2012/chart" uri="{CE6537A1-D6FC-4f65-9D91-7224C49458BB}">
                  <c15:layout>
                    <c:manualLayout>
                      <c:w val="0.2852959649957334"/>
                      <c:h val="8.6471871355819852E-2"/>
                    </c:manualLayout>
                  </c15:layout>
                </c:ext>
                <c:ext xmlns:c16="http://schemas.microsoft.com/office/drawing/2014/chart" uri="{C3380CC4-5D6E-409C-BE32-E72D297353CC}">
                  <c16:uniqueId val="{00000002-0F68-4775-97AA-DFB5AA8A019B}"/>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Sheet1!$B$59</c:f>
              <c:numCache>
                <c:formatCode>General</c:formatCode>
                <c:ptCount val="1"/>
                <c:pt idx="0">
                  <c:v>3</c:v>
                </c:pt>
              </c:numCache>
            </c:numRef>
          </c:val>
          <c:extLst>
            <c:ext xmlns:c16="http://schemas.microsoft.com/office/drawing/2014/chart" uri="{C3380CC4-5D6E-409C-BE32-E72D297353CC}">
              <c16:uniqueId val="{00000003-0F68-4775-97AA-DFB5AA8A019B}"/>
            </c:ext>
          </c:extLst>
        </c:ser>
        <c:ser>
          <c:idx val="3"/>
          <c:order val="2"/>
          <c:tx>
            <c:strRef>
              <c:f>Sheet1!$A$60</c:f>
              <c:strCache>
                <c:ptCount val="1"/>
                <c:pt idx="0">
                  <c:v>Academic Progress</c:v>
                </c:pt>
              </c:strCache>
            </c:strRef>
          </c:tx>
          <c:spPr>
            <a:solidFill>
              <a:schemeClr val="accent4"/>
            </a:solidFill>
            <a:ln>
              <a:noFill/>
            </a:ln>
            <a:effectLst/>
            <a:sp3d/>
          </c:spPr>
          <c:invertIfNegative val="0"/>
          <c:dLbls>
            <c:dLbl>
              <c:idx val="0"/>
              <c:layout>
                <c:manualLayout>
                  <c:x val="6.0315432410931596E-3"/>
                  <c:y val="-2.2334921939612783E-4"/>
                </c:manualLayout>
              </c:layout>
              <c:tx>
                <c:rich>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fld id="{B7D1A5BD-F6ED-4DFD-AFEC-0216824E5C77}" type="SERIESNAME">
                      <a:rPr lang="en-US">
                        <a:solidFill>
                          <a:schemeClr val="tx1"/>
                        </a:solidFill>
                        <a:latin typeface="Avenir Light" panose="020B0402020203020204"/>
                      </a:rPr>
                      <a:pPr>
                        <a:defRPr sz="1400">
                          <a:solidFill>
                            <a:schemeClr val="tx1"/>
                          </a:solidFill>
                          <a:latin typeface="Avenir Light" panose="020B0402020203020204"/>
                        </a:defRPr>
                      </a:pPr>
                      <a:t>[SERIES NAME]</a:t>
                    </a:fld>
                    <a:r>
                      <a:rPr lang="en-US" dirty="0">
                        <a:solidFill>
                          <a:schemeClr val="tx1"/>
                        </a:solidFill>
                        <a:latin typeface="Avenir Light" panose="020B0402020203020204"/>
                      </a:rPr>
                      <a:t>, </a:t>
                    </a:r>
                    <a:fld id="{7828B21B-ECD0-4B67-B893-3F4B0929C7A0}" type="VALUE">
                      <a:rPr lang="en-US">
                        <a:solidFill>
                          <a:schemeClr val="tx1"/>
                        </a:solidFill>
                        <a:latin typeface="Avenir Light" panose="020B0402020203020204"/>
                      </a:rPr>
                      <a:pPr>
                        <a:defRPr sz="1400">
                          <a:solidFill>
                            <a:schemeClr val="tx1"/>
                          </a:solidFill>
                          <a:latin typeface="Avenir Light" panose="020B0402020203020204"/>
                        </a:defRPr>
                      </a:pPr>
                      <a:t>[VALUE]</a:t>
                    </a:fld>
                    <a:endParaRPr lang="en-US" dirty="0">
                      <a:solidFill>
                        <a:schemeClr val="tx1"/>
                      </a:solidFill>
                      <a:latin typeface="Avenir Light" panose="020B0402020203020204"/>
                    </a:endParaRPr>
                  </a:p>
                </c:rich>
              </c:tx>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25894972185994519"/>
                      <c:h val="8.6656597831203483E-2"/>
                    </c:manualLayout>
                  </c15:layout>
                  <c15:dlblFieldTable/>
                  <c15:showDataLabelsRange val="0"/>
                </c:ext>
                <c:ext xmlns:c16="http://schemas.microsoft.com/office/drawing/2014/chart" uri="{C3380CC4-5D6E-409C-BE32-E72D297353CC}">
                  <c16:uniqueId val="{00000006-0F68-4775-97AA-DFB5AA8A019B}"/>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Roman" panose="02000503020000020003"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Sheet1!$B$60</c:f>
              <c:numCache>
                <c:formatCode>General</c:formatCode>
                <c:ptCount val="1"/>
                <c:pt idx="0">
                  <c:v>6</c:v>
                </c:pt>
              </c:numCache>
            </c:numRef>
          </c:val>
          <c:extLst>
            <c:ext xmlns:c16="http://schemas.microsoft.com/office/drawing/2014/chart" uri="{C3380CC4-5D6E-409C-BE32-E72D297353CC}">
              <c16:uniqueId val="{00000007-0F68-4775-97AA-DFB5AA8A019B}"/>
            </c:ext>
          </c:extLst>
        </c:ser>
        <c:ser>
          <c:idx val="4"/>
          <c:order val="3"/>
          <c:tx>
            <c:strRef>
              <c:f>Sheet1!$A$61</c:f>
              <c:strCache>
                <c:ptCount val="1"/>
                <c:pt idx="0">
                  <c:v>Access</c:v>
                </c:pt>
              </c:strCache>
            </c:strRef>
          </c:tx>
          <c:spPr>
            <a:solidFill>
              <a:schemeClr val="accent5"/>
            </a:solidFill>
            <a:ln>
              <a:noFill/>
            </a:ln>
            <a:effectLst/>
            <a:sp3d/>
          </c:spPr>
          <c:invertIfNegative val="0"/>
          <c:dLbls>
            <c:dLbl>
              <c:idx val="0"/>
              <c:layout>
                <c:manualLayout>
                  <c:x val="-0.17010596689072108"/>
                  <c:y val="-7.4613342843020116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0F68-4775-97AA-DFB5AA8A019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Sheet1!$B$61</c:f>
              <c:numCache>
                <c:formatCode>General</c:formatCode>
                <c:ptCount val="1"/>
                <c:pt idx="0">
                  <c:v>8</c:v>
                </c:pt>
              </c:numCache>
            </c:numRef>
          </c:val>
          <c:extLst>
            <c:ext xmlns:c16="http://schemas.microsoft.com/office/drawing/2014/chart" uri="{C3380CC4-5D6E-409C-BE32-E72D297353CC}">
              <c16:uniqueId val="{00000009-0F68-4775-97AA-DFB5AA8A019B}"/>
            </c:ext>
          </c:extLst>
        </c:ser>
        <c:ser>
          <c:idx val="6"/>
          <c:order val="4"/>
          <c:tx>
            <c:strRef>
              <c:f>Sheet1!$A$62</c:f>
              <c:strCache>
                <c:ptCount val="1"/>
                <c:pt idx="0">
                  <c:v>Discipline/ Suspension/ Expulsion</c:v>
                </c:pt>
              </c:strCache>
            </c:strRef>
          </c:tx>
          <c:spPr>
            <a:solidFill>
              <a:schemeClr val="accent1">
                <a:lumMod val="60000"/>
              </a:schemeClr>
            </a:solidFill>
            <a:ln>
              <a:noFill/>
            </a:ln>
            <a:effectLst/>
            <a:sp3d/>
          </c:spPr>
          <c:invertIfNegative val="0"/>
          <c:dLbls>
            <c:dLbl>
              <c:idx val="0"/>
              <c:layout>
                <c:manualLayout>
                  <c:x val="-6.1622528765773565E-2"/>
                  <c:y val="9.2394911910718032E-3"/>
                </c:manualLayout>
              </c:layout>
              <c:showLegendKey val="0"/>
              <c:showVal val="1"/>
              <c:showCatName val="0"/>
              <c:showSerName val="1"/>
              <c:showPercent val="0"/>
              <c:showBubbleSize val="0"/>
              <c:extLst>
                <c:ext xmlns:c15="http://schemas.microsoft.com/office/drawing/2012/chart" uri="{CE6537A1-D6FC-4f65-9D91-7224C49458BB}">
                  <c15:layout>
                    <c:manualLayout>
                      <c:w val="0.49810560953676297"/>
                      <c:h val="8.2480109625779147E-2"/>
                    </c:manualLayout>
                  </c15:layout>
                </c:ext>
                <c:ext xmlns:c16="http://schemas.microsoft.com/office/drawing/2014/chart" uri="{C3380CC4-5D6E-409C-BE32-E72D297353CC}">
                  <c16:uniqueId val="{0000000C-0F68-4775-97AA-DFB5AA8A019B}"/>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Sheet1!$B$62</c:f>
              <c:numCache>
                <c:formatCode>General</c:formatCode>
                <c:ptCount val="1"/>
                <c:pt idx="0">
                  <c:v>10</c:v>
                </c:pt>
              </c:numCache>
            </c:numRef>
          </c:val>
          <c:extLst>
            <c:ext xmlns:c16="http://schemas.microsoft.com/office/drawing/2014/chart" uri="{C3380CC4-5D6E-409C-BE32-E72D297353CC}">
              <c16:uniqueId val="{0000000D-0F68-4775-97AA-DFB5AA8A019B}"/>
            </c:ext>
          </c:extLst>
        </c:ser>
        <c:ser>
          <c:idx val="8"/>
          <c:order val="5"/>
          <c:tx>
            <c:strRef>
              <c:f>Sheet1!$A$63</c:f>
              <c:strCache>
                <c:ptCount val="1"/>
                <c:pt idx="0">
                  <c:v>Other</c:v>
                </c:pt>
              </c:strCache>
            </c:strRef>
          </c:tx>
          <c:spPr>
            <a:solidFill>
              <a:schemeClr val="accent3">
                <a:lumMod val="60000"/>
              </a:schemeClr>
            </a:solidFill>
            <a:ln>
              <a:noFill/>
            </a:ln>
            <a:effectLst/>
            <a:sp3d/>
          </c:spPr>
          <c:invertIfNegative val="0"/>
          <c:dLbls>
            <c:dLbl>
              <c:idx val="0"/>
              <c:layout>
                <c:manualLayout>
                  <c:x val="-0.24415321147383495"/>
                  <c:y val="-4.2405196005498094E-3"/>
                </c:manualLayout>
              </c:layout>
              <c:showLegendKey val="0"/>
              <c:showVal val="1"/>
              <c:showCatName val="0"/>
              <c:showSerName val="1"/>
              <c:showPercent val="0"/>
              <c:showBubbleSize val="0"/>
              <c:extLst>
                <c:ext xmlns:c15="http://schemas.microsoft.com/office/drawing/2012/chart" uri="{CE6537A1-D6FC-4f65-9D91-7224C49458BB}">
                  <c15:layout>
                    <c:manualLayout>
                      <c:w val="0.24279206350391835"/>
                      <c:h val="0.15766251874843903"/>
                    </c:manualLayout>
                  </c15:layout>
                </c:ext>
                <c:ext xmlns:c16="http://schemas.microsoft.com/office/drawing/2014/chart" uri="{C3380CC4-5D6E-409C-BE32-E72D297353CC}">
                  <c16:uniqueId val="{00000010-0F68-4775-97AA-DFB5AA8A019B}"/>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Sheet1!$B$63</c:f>
              <c:numCache>
                <c:formatCode>General</c:formatCode>
                <c:ptCount val="1"/>
                <c:pt idx="0">
                  <c:v>17</c:v>
                </c:pt>
              </c:numCache>
            </c:numRef>
          </c:val>
          <c:extLst>
            <c:ext xmlns:c16="http://schemas.microsoft.com/office/drawing/2014/chart" uri="{C3380CC4-5D6E-409C-BE32-E72D297353CC}">
              <c16:uniqueId val="{00000011-0F68-4775-97AA-DFB5AA8A019B}"/>
            </c:ext>
          </c:extLst>
        </c:ser>
        <c:ser>
          <c:idx val="2"/>
          <c:order val="6"/>
          <c:tx>
            <c:strRef>
              <c:f>Sheet1!$A$64</c:f>
              <c:strCache>
                <c:ptCount val="1"/>
                <c:pt idx="0">
                  <c:v>Communication</c:v>
                </c:pt>
              </c:strCache>
            </c:strRef>
          </c:tx>
          <c:spPr>
            <a:solidFill>
              <a:schemeClr val="accent3"/>
            </a:solidFill>
            <a:ln>
              <a:noFill/>
            </a:ln>
            <a:effectLst/>
            <a:sp3d/>
          </c:spPr>
          <c:invertIfNegative val="0"/>
          <c:dLbls>
            <c:dLbl>
              <c:idx val="0"/>
              <c:layout>
                <c:manualLayout>
                  <c:x val="-0.50262011106205895"/>
                  <c:y val="-6.9445900153341554E-3"/>
                </c:manualLayout>
              </c:layout>
              <c:showLegendKey val="0"/>
              <c:showVal val="1"/>
              <c:showCatName val="0"/>
              <c:showSerName val="1"/>
              <c:showPercent val="0"/>
              <c:showBubbleSize val="0"/>
              <c:extLst>
                <c:ext xmlns:c15="http://schemas.microsoft.com/office/drawing/2012/chart" uri="{CE6537A1-D6FC-4f65-9D91-7224C49458BB}">
                  <c15:layout>
                    <c:manualLayout>
                      <c:w val="0.44731970788463099"/>
                      <c:h val="0.10171303635894963"/>
                    </c:manualLayout>
                  </c15:layout>
                </c:ext>
                <c:ext xmlns:c16="http://schemas.microsoft.com/office/drawing/2014/chart" uri="{C3380CC4-5D6E-409C-BE32-E72D297353CC}">
                  <c16:uniqueId val="{00000005-4A4B-4D49-BF48-BBEF83AD387D}"/>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Sheet1!$B$64</c:f>
              <c:numCache>
                <c:formatCode>General</c:formatCode>
                <c:ptCount val="1"/>
                <c:pt idx="0">
                  <c:v>17</c:v>
                </c:pt>
              </c:numCache>
            </c:numRef>
          </c:val>
          <c:extLst>
            <c:ext xmlns:c16="http://schemas.microsoft.com/office/drawing/2014/chart" uri="{C3380CC4-5D6E-409C-BE32-E72D297353CC}">
              <c16:uniqueId val="{00000000-4A4B-4D49-BF48-BBEF83AD387D}"/>
            </c:ext>
          </c:extLst>
        </c:ser>
        <c:ser>
          <c:idx val="5"/>
          <c:order val="7"/>
          <c:tx>
            <c:strRef>
              <c:f>Sheet1!$A$65</c:f>
              <c:strCache>
                <c:ptCount val="1"/>
                <c:pt idx="0">
                  <c:v>Bullying</c:v>
                </c:pt>
              </c:strCache>
            </c:strRef>
          </c:tx>
          <c:spPr>
            <a:solidFill>
              <a:schemeClr val="accent6"/>
            </a:solidFill>
            <a:ln>
              <a:noFill/>
            </a:ln>
            <a:effectLst/>
            <a:sp3d/>
          </c:spPr>
          <c:invertIfNegative val="0"/>
          <c:dLbls>
            <c:dLbl>
              <c:idx val="0"/>
              <c:layout>
                <c:manualLayout>
                  <c:x val="-0.56411197254796674"/>
                  <c:y val="3.8512859517895563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33236352491337"/>
                      <c:h val="9.9948379186594882E-2"/>
                    </c:manualLayout>
                  </c15:layout>
                </c:ext>
                <c:ext xmlns:c16="http://schemas.microsoft.com/office/drawing/2014/chart" uri="{C3380CC4-5D6E-409C-BE32-E72D297353CC}">
                  <c16:uniqueId val="{00000006-4A4B-4D49-BF48-BBEF83AD387D}"/>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pt idx="0">
                  <c:v>25</c:v>
                </c:pt>
              </c:numCache>
            </c:numRef>
          </c:val>
          <c:extLst>
            <c:ext xmlns:c16="http://schemas.microsoft.com/office/drawing/2014/chart" uri="{C3380CC4-5D6E-409C-BE32-E72D297353CC}">
              <c16:uniqueId val="{00000001-4A4B-4D49-BF48-BBEF83AD387D}"/>
            </c:ext>
          </c:extLst>
        </c:ser>
        <c:ser>
          <c:idx val="7"/>
          <c:order val="8"/>
          <c:tx>
            <c:strRef>
              <c:f>Sheet1!$A$66</c:f>
              <c:strCache>
                <c:ptCount val="1"/>
                <c:pt idx="0">
                  <c:v>School Environment</c:v>
                </c:pt>
              </c:strCache>
            </c:strRef>
          </c:tx>
          <c:spPr>
            <a:solidFill>
              <a:schemeClr val="accent2">
                <a:lumMod val="60000"/>
              </a:schemeClr>
            </a:solidFill>
            <a:ln>
              <a:noFill/>
            </a:ln>
            <a:effectLst/>
            <a:sp3d/>
          </c:spPr>
          <c:invertIfNegative val="0"/>
          <c:dLbls>
            <c:dLbl>
              <c:idx val="0"/>
              <c:layout>
                <c:manualLayout>
                  <c:x val="-0.59193989898612698"/>
                  <c:y val="4.2405196005497314E-3"/>
                </c:manualLayout>
              </c:layout>
              <c:showLegendKey val="0"/>
              <c:showVal val="1"/>
              <c:showCatName val="0"/>
              <c:showSerName val="1"/>
              <c:showPercent val="0"/>
              <c:showBubbleSize val="0"/>
              <c:extLst>
                <c:ext xmlns:c15="http://schemas.microsoft.com/office/drawing/2012/chart" uri="{CE6537A1-D6FC-4f65-9D91-7224C49458BB}">
                  <c15:layout>
                    <c:manualLayout>
                      <c:w val="0.3615937332562133"/>
                      <c:h val="9.8295244340742785E-2"/>
                    </c:manualLayout>
                  </c15:layout>
                </c:ext>
                <c:ext xmlns:c16="http://schemas.microsoft.com/office/drawing/2014/chart" uri="{C3380CC4-5D6E-409C-BE32-E72D297353CC}">
                  <c16:uniqueId val="{00000007-4A4B-4D49-BF48-BBEF83AD387D}"/>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pt idx="0">
                  <c:v>25</c:v>
                </c:pt>
              </c:numCache>
            </c:numRef>
          </c:val>
          <c:extLst>
            <c:ext xmlns:c16="http://schemas.microsoft.com/office/drawing/2014/chart" uri="{C3380CC4-5D6E-409C-BE32-E72D297353CC}">
              <c16:uniqueId val="{00000002-4A4B-4D49-BF48-BBEF83AD387D}"/>
            </c:ext>
          </c:extLst>
        </c:ser>
        <c:ser>
          <c:idx val="9"/>
          <c:order val="9"/>
          <c:tx>
            <c:strRef>
              <c:f>Sheet1!$A$67</c:f>
              <c:strCache>
                <c:ptCount val="1"/>
                <c:pt idx="0">
                  <c:v>Special Education</c:v>
                </c:pt>
              </c:strCache>
            </c:strRef>
          </c:tx>
          <c:spPr>
            <a:solidFill>
              <a:schemeClr val="accent4">
                <a:lumMod val="60000"/>
              </a:schemeClr>
            </a:solidFill>
            <a:ln>
              <a:noFill/>
            </a:ln>
            <a:effectLst/>
            <a:sp3d/>
          </c:spPr>
          <c:invertIfNegative val="0"/>
          <c:dLbls>
            <c:dLbl>
              <c:idx val="0"/>
              <c:layout>
                <c:manualLayout>
                  <c:x val="-0.5317798971936688"/>
                  <c:y val="8.48103920109944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4-4A4B-4D49-BF48-BBEF83AD387D}"/>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pt idx="0">
                  <c:v>32</c:v>
                </c:pt>
              </c:numCache>
            </c:numRef>
          </c:val>
          <c:extLst>
            <c:ext xmlns:c16="http://schemas.microsoft.com/office/drawing/2014/chart" uri="{C3380CC4-5D6E-409C-BE32-E72D297353CC}">
              <c16:uniqueId val="{00000003-4A4B-4D49-BF48-BBEF83AD387D}"/>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venir Light" panose="020B0402020203020204"/>
                <a:ea typeface="+mn-ea"/>
                <a:cs typeface="+mn-cs"/>
              </a:defRPr>
            </a:pPr>
            <a:r>
              <a:rPr lang="en-US" b="1" dirty="0">
                <a:solidFill>
                  <a:schemeClr val="tx1"/>
                </a:solidFill>
                <a:latin typeface="Avenir Light" panose="020B0402020203020204"/>
              </a:rPr>
              <a:t>Top Categories</a:t>
            </a:r>
            <a:r>
              <a:rPr lang="en-US" b="1" baseline="0" dirty="0">
                <a:solidFill>
                  <a:schemeClr val="tx1"/>
                </a:solidFill>
                <a:latin typeface="Avenir Light" panose="020B0402020203020204"/>
              </a:rPr>
              <a:t> from Students Who live in Ward 6</a:t>
            </a:r>
            <a:endParaRPr lang="en-US" b="1" dirty="0">
              <a:solidFill>
                <a:schemeClr val="tx1"/>
              </a:solidFill>
              <a:latin typeface="Avenir Light" panose="020B0402020203020204"/>
            </a:endParaRPr>
          </a:p>
        </c:rich>
      </c:tx>
      <c:layout>
        <c:manualLayout>
          <c:xMode val="edge"/>
          <c:yMode val="edge"/>
          <c:x val="0.15559041527877474"/>
          <c:y val="0.22971072234402937"/>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venir Light" panose="020B0402020203020204"/>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468790818233111E-2"/>
          <c:y val="1.9235189906803547E-3"/>
          <c:w val="0.95781892755604614"/>
          <c:h val="0.7080978978853969"/>
        </c:manualLayout>
      </c:layout>
      <c:bar3DChart>
        <c:barDir val="bar"/>
        <c:grouping val="clustered"/>
        <c:varyColors val="0"/>
        <c:ser>
          <c:idx val="0"/>
          <c:order val="0"/>
          <c:tx>
            <c:strRef>
              <c:f>Sheet1!$A$62</c:f>
              <c:strCache>
                <c:ptCount val="1"/>
                <c:pt idx="0">
                  <c:v>Bullying</c:v>
                </c:pt>
              </c:strCache>
            </c:strRef>
          </c:tx>
          <c:spPr>
            <a:solidFill>
              <a:schemeClr val="accent1"/>
            </a:solidFill>
            <a:ln>
              <a:noFill/>
            </a:ln>
            <a:effectLst/>
            <a:sp3d/>
          </c:spPr>
          <c:invertIfNegative val="0"/>
          <c:dLbls>
            <c:dLbl>
              <c:idx val="0"/>
              <c:layout>
                <c:manualLayout>
                  <c:x val="-0.50262011106205895"/>
                  <c:y val="-6.9445900153341554E-3"/>
                </c:manualLayout>
              </c:layout>
              <c:showLegendKey val="0"/>
              <c:showVal val="1"/>
              <c:showCatName val="0"/>
              <c:showSerName val="1"/>
              <c:showPercent val="0"/>
              <c:showBubbleSize val="0"/>
              <c:extLst>
                <c:ext xmlns:c15="http://schemas.microsoft.com/office/drawing/2012/chart" uri="{CE6537A1-D6FC-4f65-9D91-7224C49458BB}">
                  <c15:layout>
                    <c:manualLayout>
                      <c:w val="0.44731970788463099"/>
                      <c:h val="0.10171303635894963"/>
                    </c:manualLayout>
                  </c15:layout>
                </c:ext>
                <c:ext xmlns:c16="http://schemas.microsoft.com/office/drawing/2014/chart" uri="{C3380CC4-5D6E-409C-BE32-E72D297353CC}">
                  <c16:uniqueId val="{00000000-E935-44CE-B187-F2A3B5DE36D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Sheet1!$B$62</c:f>
              <c:numCache>
                <c:formatCode>General</c:formatCode>
                <c:ptCount val="1"/>
                <c:pt idx="0">
                  <c:v>2</c:v>
                </c:pt>
              </c:numCache>
            </c:numRef>
          </c:val>
          <c:extLst>
            <c:ext xmlns:c16="http://schemas.microsoft.com/office/drawing/2014/chart" uri="{C3380CC4-5D6E-409C-BE32-E72D297353CC}">
              <c16:uniqueId val="{00000001-E935-44CE-B187-F2A3B5DE36D4}"/>
            </c:ext>
          </c:extLst>
        </c:ser>
        <c:ser>
          <c:idx val="1"/>
          <c:order val="1"/>
          <c:tx>
            <c:strRef>
              <c:f>Sheet1!$A$63</c:f>
              <c:strCache>
                <c:ptCount val="1"/>
                <c:pt idx="0">
                  <c:v>Communication</c:v>
                </c:pt>
              </c:strCache>
            </c:strRef>
          </c:tx>
          <c:spPr>
            <a:solidFill>
              <a:schemeClr val="accent2"/>
            </a:solidFill>
            <a:ln>
              <a:noFill/>
            </a:ln>
            <a:effectLst/>
            <a:sp3d/>
          </c:spPr>
          <c:invertIfNegative val="0"/>
          <c:dLbls>
            <c:dLbl>
              <c:idx val="0"/>
              <c:layout>
                <c:manualLayout>
                  <c:x val="-0.4815239946400775"/>
                  <c:y val="3.8513131988129915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33236352491337"/>
                      <c:h val="9.9948379186594882E-2"/>
                    </c:manualLayout>
                  </c15:layout>
                </c:ext>
                <c:ext xmlns:c16="http://schemas.microsoft.com/office/drawing/2014/chart" uri="{C3380CC4-5D6E-409C-BE32-E72D297353CC}">
                  <c16:uniqueId val="{00000002-E935-44CE-B187-F2A3B5DE36D4}"/>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Sheet1!$B$63</c:f>
              <c:numCache>
                <c:formatCode>General</c:formatCode>
                <c:ptCount val="1"/>
                <c:pt idx="0">
                  <c:v>3</c:v>
                </c:pt>
              </c:numCache>
            </c:numRef>
          </c:val>
          <c:extLst>
            <c:ext xmlns:c16="http://schemas.microsoft.com/office/drawing/2014/chart" uri="{C3380CC4-5D6E-409C-BE32-E72D297353CC}">
              <c16:uniqueId val="{00000003-E935-44CE-B187-F2A3B5DE36D4}"/>
            </c:ext>
          </c:extLst>
        </c:ser>
        <c:ser>
          <c:idx val="3"/>
          <c:order val="2"/>
          <c:tx>
            <c:strRef>
              <c:f>Sheet1!$A$64</c:f>
              <c:strCache>
                <c:ptCount val="1"/>
                <c:pt idx="0">
                  <c:v>Special Education</c:v>
                </c:pt>
              </c:strCache>
            </c:strRef>
          </c:tx>
          <c:spPr>
            <a:solidFill>
              <a:schemeClr val="accent4"/>
            </a:solidFill>
            <a:ln>
              <a:noFill/>
            </a:ln>
            <a:effectLst/>
            <a:sp3d/>
          </c:spPr>
          <c:invertIfNegative val="0"/>
          <c:dLbls>
            <c:dLbl>
              <c:idx val="0"/>
              <c:layout>
                <c:manualLayout>
                  <c:x val="-0.5317798971936688"/>
                  <c:y val="8.48103920109944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4-E935-44CE-B187-F2A3B5DE36D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Sheet1!$B$64</c:f>
              <c:numCache>
                <c:formatCode>General</c:formatCode>
                <c:ptCount val="1"/>
                <c:pt idx="0">
                  <c:v>5</c:v>
                </c:pt>
              </c:numCache>
            </c:numRef>
          </c:val>
          <c:extLst>
            <c:ext xmlns:c16="http://schemas.microsoft.com/office/drawing/2014/chart" uri="{C3380CC4-5D6E-409C-BE32-E72D297353CC}">
              <c16:uniqueId val="{00000005-E935-44CE-B187-F2A3B5DE36D4}"/>
            </c:ext>
          </c:extLst>
        </c:ser>
        <c:ser>
          <c:idx val="4"/>
          <c:order val="3"/>
          <c:tx>
            <c:strRef>
              <c:f>Sheet1!$A$65</c:f>
              <c:strCache>
                <c:ptCount val="1"/>
              </c:strCache>
            </c:strRef>
          </c:tx>
          <c:spPr>
            <a:solidFill>
              <a:schemeClr val="accent5"/>
            </a:solidFill>
            <a:ln>
              <a:noFill/>
            </a:ln>
            <a:effectLst/>
            <a:sp3d/>
          </c:spPr>
          <c:invertIfNegative val="0"/>
          <c:dLbls>
            <c:dLbl>
              <c:idx val="0"/>
              <c:layout>
                <c:manualLayout>
                  <c:x val="-0.3807042578425997"/>
                  <c:y val="4.2403579869776872E-3"/>
                </c:manualLayout>
              </c:layout>
              <c:showLegendKey val="0"/>
              <c:showVal val="1"/>
              <c:showCatName val="0"/>
              <c:showSerName val="1"/>
              <c:showPercent val="0"/>
              <c:showBubbleSize val="0"/>
              <c:extLst>
                <c:ext xmlns:c15="http://schemas.microsoft.com/office/drawing/2012/chart" uri="{CE6537A1-D6FC-4f65-9D91-7224C49458BB}">
                  <c15:layout>
                    <c:manualLayout>
                      <c:w val="0.3615937332562133"/>
                      <c:h val="9.8295244340742785E-2"/>
                    </c:manualLayout>
                  </c15:layout>
                </c:ext>
                <c:ext xmlns:c16="http://schemas.microsoft.com/office/drawing/2014/chart" uri="{C3380CC4-5D6E-409C-BE32-E72D297353CC}">
                  <c16:uniqueId val="{00000006-E935-44CE-B187-F2A3B5DE36D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numCache>
            </c:numRef>
          </c:val>
          <c:extLst>
            <c:ext xmlns:c16="http://schemas.microsoft.com/office/drawing/2014/chart" uri="{C3380CC4-5D6E-409C-BE32-E72D297353CC}">
              <c16:uniqueId val="{00000007-E935-44CE-B187-F2A3B5DE36D4}"/>
            </c:ext>
          </c:extLst>
        </c:ser>
        <c:ser>
          <c:idx val="6"/>
          <c:order val="4"/>
          <c:tx>
            <c:strRef>
              <c:f>Sheet1!$A$66</c:f>
              <c:strCache>
                <c:ptCount val="1"/>
              </c:strCache>
            </c:strRef>
          </c:tx>
          <c:spPr>
            <a:solidFill>
              <a:schemeClr val="accent1">
                <a:lumMod val="60000"/>
              </a:schemeClr>
            </a:solidFill>
            <a:ln>
              <a:noFill/>
            </a:ln>
            <a:effectLst/>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numCache>
            </c:numRef>
          </c:val>
          <c:extLst>
            <c:ext xmlns:c16="http://schemas.microsoft.com/office/drawing/2014/chart" uri="{C3380CC4-5D6E-409C-BE32-E72D297353CC}">
              <c16:uniqueId val="{00000009-E935-44CE-B187-F2A3B5DE36D4}"/>
            </c:ext>
          </c:extLst>
        </c:ser>
        <c:ser>
          <c:idx val="2"/>
          <c:order val="5"/>
          <c:tx>
            <c:strRef>
              <c:f>Sheet1!$A$67</c:f>
              <c:strCache>
                <c:ptCount val="1"/>
              </c:strCache>
            </c:strRef>
          </c:tx>
          <c:spPr>
            <a:solidFill>
              <a:schemeClr val="accent3"/>
            </a:solidFill>
            <a:ln>
              <a:noFill/>
            </a:ln>
            <a:effectLst/>
            <a:sp3d/>
          </c:spPr>
          <c:invertIfNegative val="0"/>
          <c:dLbls>
            <c:dLbl>
              <c:idx val="0"/>
              <c:layout>
                <c:manualLayout>
                  <c:x val="-0.24415321147383495"/>
                  <c:y val="-4.2405196005498094E-3"/>
                </c:manualLayout>
              </c:layout>
              <c:showLegendKey val="0"/>
              <c:showVal val="1"/>
              <c:showCatName val="0"/>
              <c:showSerName val="1"/>
              <c:showPercent val="0"/>
              <c:showBubbleSize val="0"/>
              <c:extLst>
                <c:ext xmlns:c15="http://schemas.microsoft.com/office/drawing/2012/chart" uri="{CE6537A1-D6FC-4f65-9D91-7224C49458BB}">
                  <c15:layout>
                    <c:manualLayout>
                      <c:w val="0.24279206350391835"/>
                      <c:h val="0.15766251874843903"/>
                    </c:manualLayout>
                  </c15:layout>
                </c:ext>
                <c:ext xmlns:c16="http://schemas.microsoft.com/office/drawing/2014/chart" uri="{C3380CC4-5D6E-409C-BE32-E72D297353CC}">
                  <c16:uniqueId val="{00000000-4137-4FF0-8D14-2E73AE6578D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Roman" panose="02000503020000020003"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numCache>
            </c:numRef>
          </c:val>
          <c:extLst>
            <c:ext xmlns:c16="http://schemas.microsoft.com/office/drawing/2014/chart" uri="{C3380CC4-5D6E-409C-BE32-E72D297353CC}">
              <c16:uniqueId val="{0000000A-E935-44CE-B187-F2A3B5DE36D4}"/>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venir Light" panose="020B0402020203020204"/>
                <a:ea typeface="+mn-ea"/>
                <a:cs typeface="+mn-cs"/>
              </a:defRPr>
            </a:pPr>
            <a:r>
              <a:rPr lang="en-US" b="1" dirty="0">
                <a:solidFill>
                  <a:schemeClr val="tx1"/>
                </a:solidFill>
                <a:latin typeface="Avenir Light" panose="020B0402020203020204"/>
              </a:rPr>
              <a:t>Top Categories</a:t>
            </a:r>
            <a:r>
              <a:rPr lang="en-US" b="1" baseline="0" dirty="0">
                <a:solidFill>
                  <a:schemeClr val="tx1"/>
                </a:solidFill>
                <a:latin typeface="Avenir Light" panose="020B0402020203020204"/>
              </a:rPr>
              <a:t> from Schools Located in Ward 6</a:t>
            </a:r>
            <a:endParaRPr lang="en-US" b="1" dirty="0">
              <a:solidFill>
                <a:schemeClr val="tx1"/>
              </a:solidFill>
              <a:latin typeface="Avenir Light" panose="020B0402020203020204"/>
            </a:endParaRPr>
          </a:p>
        </c:rich>
      </c:tx>
      <c:layout>
        <c:manualLayout>
          <c:xMode val="edge"/>
          <c:yMode val="edge"/>
          <c:x val="0.21300977849502103"/>
          <c:y val="0.1712389021110037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venir Light" panose="020B0402020203020204"/>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684667463373848E-2"/>
          <c:y val="3.1159429107193184E-2"/>
          <c:w val="0.95781892755604614"/>
          <c:h val="0.7080978978853969"/>
        </c:manualLayout>
      </c:layout>
      <c:bar3DChart>
        <c:barDir val="bar"/>
        <c:grouping val="clustered"/>
        <c:varyColors val="0"/>
        <c:ser>
          <c:idx val="0"/>
          <c:order val="0"/>
          <c:tx>
            <c:strRef>
              <c:f>Sheet1!$A$62</c:f>
              <c:strCache>
                <c:ptCount val="1"/>
                <c:pt idx="0">
                  <c:v>Discipline</c:v>
                </c:pt>
              </c:strCache>
            </c:strRef>
          </c:tx>
          <c:spPr>
            <a:solidFill>
              <a:schemeClr val="accent1"/>
            </a:solidFill>
            <a:ln>
              <a:noFill/>
            </a:ln>
            <a:effectLst/>
            <a:sp3d/>
          </c:spPr>
          <c:invertIfNegative val="0"/>
          <c:dLbls>
            <c:dLbl>
              <c:idx val="0"/>
              <c:layout>
                <c:manualLayout>
                  <c:x val="-0.24415321147383495"/>
                  <c:y val="-4.2405196005498094E-3"/>
                </c:manualLayout>
              </c:layout>
              <c:showLegendKey val="0"/>
              <c:showVal val="1"/>
              <c:showCatName val="0"/>
              <c:showSerName val="1"/>
              <c:showPercent val="0"/>
              <c:showBubbleSize val="0"/>
              <c:extLst>
                <c:ext xmlns:c15="http://schemas.microsoft.com/office/drawing/2012/chart" uri="{CE6537A1-D6FC-4f65-9D91-7224C49458BB}">
                  <c15:layout>
                    <c:manualLayout>
                      <c:w val="0.24279206350391835"/>
                      <c:h val="0.15766251874843903"/>
                    </c:manualLayout>
                  </c15:layout>
                </c:ext>
                <c:ext xmlns:c16="http://schemas.microsoft.com/office/drawing/2014/chart" uri="{C3380CC4-5D6E-409C-BE32-E72D297353CC}">
                  <c16:uniqueId val="{00000000-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Sheet1!$B$62</c:f>
              <c:numCache>
                <c:formatCode>General</c:formatCode>
                <c:ptCount val="1"/>
              </c:numCache>
            </c:numRef>
          </c:val>
          <c:extLst>
            <c:ext xmlns:c16="http://schemas.microsoft.com/office/drawing/2014/chart" uri="{C3380CC4-5D6E-409C-BE32-E72D297353CC}">
              <c16:uniqueId val="{00000001-07CD-4D0D-B3D0-6A99FAF341AF}"/>
            </c:ext>
          </c:extLst>
        </c:ser>
        <c:ser>
          <c:idx val="1"/>
          <c:order val="1"/>
          <c:tx>
            <c:strRef>
              <c:f>Sheet1!$A$63</c:f>
              <c:strCache>
                <c:ptCount val="1"/>
                <c:pt idx="0">
                  <c:v>School Environment</c:v>
                </c:pt>
              </c:strCache>
            </c:strRef>
          </c:tx>
          <c:spPr>
            <a:solidFill>
              <a:schemeClr val="accent2"/>
            </a:solidFill>
            <a:ln>
              <a:noFill/>
            </a:ln>
            <a:effectLst/>
            <a:sp3d/>
          </c:spPr>
          <c:invertIfNegative val="0"/>
          <c:dLbls>
            <c:dLbl>
              <c:idx val="0"/>
              <c:layout>
                <c:manualLayout>
                  <c:x val="-0.46408063071027023"/>
                  <c:y val="1.393819548333142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5024602432925711"/>
                      <c:h val="0.11841924821287689"/>
                    </c:manualLayout>
                  </c15:layout>
                </c:ext>
                <c:ext xmlns:c16="http://schemas.microsoft.com/office/drawing/2014/chart" uri="{C3380CC4-5D6E-409C-BE32-E72D297353CC}">
                  <c16:uniqueId val="{00000002-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Sheet1!$B$63</c:f>
              <c:numCache>
                <c:formatCode>General</c:formatCode>
                <c:ptCount val="1"/>
                <c:pt idx="0">
                  <c:v>4</c:v>
                </c:pt>
              </c:numCache>
            </c:numRef>
          </c:val>
          <c:extLst>
            <c:ext xmlns:c16="http://schemas.microsoft.com/office/drawing/2014/chart" uri="{C3380CC4-5D6E-409C-BE32-E72D297353CC}">
              <c16:uniqueId val="{00000003-07CD-4D0D-B3D0-6A99FAF341AF}"/>
            </c:ext>
          </c:extLst>
        </c:ser>
        <c:ser>
          <c:idx val="3"/>
          <c:order val="2"/>
          <c:tx>
            <c:strRef>
              <c:f>Sheet1!$A$64</c:f>
              <c:strCache>
                <c:ptCount val="1"/>
                <c:pt idx="0">
                  <c:v>Bullying</c:v>
                </c:pt>
              </c:strCache>
            </c:strRef>
          </c:tx>
          <c:spPr>
            <a:solidFill>
              <a:schemeClr val="accent4"/>
            </a:solidFill>
            <a:ln>
              <a:noFill/>
            </a:ln>
            <a:effectLst/>
            <a:sp3d/>
          </c:spPr>
          <c:invertIfNegative val="0"/>
          <c:dLbls>
            <c:dLbl>
              <c:idx val="0"/>
              <c:layout>
                <c:manualLayout>
                  <c:x val="-0.48814128170599907"/>
                  <c:y val="3.8513131988129915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33236352491337"/>
                      <c:h val="9.9948379186594882E-2"/>
                    </c:manualLayout>
                  </c15:layout>
                </c:ext>
                <c:ext xmlns:c16="http://schemas.microsoft.com/office/drawing/2014/chart" uri="{C3380CC4-5D6E-409C-BE32-E72D297353CC}">
                  <c16:uniqueId val="{00000004-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Sheet1!$B$64</c:f>
              <c:numCache>
                <c:formatCode>General</c:formatCode>
                <c:ptCount val="1"/>
                <c:pt idx="0">
                  <c:v>5</c:v>
                </c:pt>
              </c:numCache>
            </c:numRef>
          </c:val>
          <c:extLst>
            <c:ext xmlns:c16="http://schemas.microsoft.com/office/drawing/2014/chart" uri="{C3380CC4-5D6E-409C-BE32-E72D297353CC}">
              <c16:uniqueId val="{00000005-07CD-4D0D-B3D0-6A99FAF341AF}"/>
            </c:ext>
          </c:extLst>
        </c:ser>
        <c:ser>
          <c:idx val="4"/>
          <c:order val="3"/>
          <c:tx>
            <c:strRef>
              <c:f>Sheet1!$A$65</c:f>
              <c:strCache>
                <c:ptCount val="1"/>
                <c:pt idx="0">
                  <c:v>Special Education</c:v>
                </c:pt>
              </c:strCache>
            </c:strRef>
          </c:tx>
          <c:spPr>
            <a:solidFill>
              <a:schemeClr val="accent5"/>
            </a:solidFill>
            <a:ln>
              <a:noFill/>
            </a:ln>
            <a:effectLst/>
            <a:sp3d/>
          </c:spPr>
          <c:invertIfNegative val="0"/>
          <c:dLbls>
            <c:dLbl>
              <c:idx val="0"/>
              <c:layout>
                <c:manualLayout>
                  <c:x val="-0.3807042578425997"/>
                  <c:y val="4.2403579869776872E-3"/>
                </c:manualLayout>
              </c:layout>
              <c:showLegendKey val="0"/>
              <c:showVal val="1"/>
              <c:showCatName val="0"/>
              <c:showSerName val="1"/>
              <c:showPercent val="0"/>
              <c:showBubbleSize val="0"/>
              <c:extLst>
                <c:ext xmlns:c15="http://schemas.microsoft.com/office/drawing/2012/chart" uri="{CE6537A1-D6FC-4f65-9D91-7224C49458BB}">
                  <c15:layout>
                    <c:manualLayout>
                      <c:w val="0.3615937332562133"/>
                      <c:h val="9.8295244340742785E-2"/>
                    </c:manualLayout>
                  </c15:layout>
                </c:ext>
                <c:ext xmlns:c16="http://schemas.microsoft.com/office/drawing/2014/chart" uri="{C3380CC4-5D6E-409C-BE32-E72D297353CC}">
                  <c16:uniqueId val="{00000006-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pt idx="0">
                  <c:v>6</c:v>
                </c:pt>
              </c:numCache>
            </c:numRef>
          </c:val>
          <c:extLst>
            <c:ext xmlns:c16="http://schemas.microsoft.com/office/drawing/2014/chart" uri="{C3380CC4-5D6E-409C-BE32-E72D297353CC}">
              <c16:uniqueId val="{00000007-07CD-4D0D-B3D0-6A99FAF341AF}"/>
            </c:ext>
          </c:extLst>
        </c:ser>
        <c:ser>
          <c:idx val="6"/>
          <c:order val="4"/>
          <c:tx>
            <c:strRef>
              <c:f>Sheet1!$A$66</c:f>
              <c:strCache>
                <c:ptCount val="1"/>
              </c:strCache>
            </c:strRef>
          </c:tx>
          <c:spPr>
            <a:solidFill>
              <a:schemeClr val="accent1">
                <a:lumMod val="60000"/>
              </a:schemeClr>
            </a:solidFill>
            <a:ln>
              <a:noFill/>
            </a:ln>
            <a:effectLst/>
            <a:sp3d/>
          </c:spPr>
          <c:invertIfNegative val="0"/>
          <c:dLbls>
            <c:dLbl>
              <c:idx val="0"/>
              <c:layout>
                <c:manualLayout>
                  <c:x val="-0.5317798971936688"/>
                  <c:y val="8.48103920109944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8-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numCache>
            </c:numRef>
          </c:val>
          <c:extLst>
            <c:ext xmlns:c16="http://schemas.microsoft.com/office/drawing/2014/chart" uri="{C3380CC4-5D6E-409C-BE32-E72D297353CC}">
              <c16:uniqueId val="{00000009-07CD-4D0D-B3D0-6A99FAF341AF}"/>
            </c:ext>
          </c:extLst>
        </c:ser>
        <c:ser>
          <c:idx val="2"/>
          <c:order val="5"/>
          <c:tx>
            <c:strRef>
              <c:f>Sheet1!$A$67</c:f>
              <c:strCache>
                <c:ptCount val="1"/>
              </c:strCache>
            </c:strRef>
          </c:tx>
          <c:spPr>
            <a:solidFill>
              <a:schemeClr val="accent3"/>
            </a:solidFill>
            <a:ln>
              <a:noFill/>
            </a:ln>
            <a:effectLst/>
            <a:sp3d/>
          </c:spPr>
          <c:invertIfNegative val="0"/>
          <c:dLbls>
            <c:dLbl>
              <c:idx val="0"/>
              <c:layout>
                <c:manualLayout>
                  <c:x val="-0.5317798971936688"/>
                  <c:y val="8.48103920109944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0-8B1B-4416-86A4-9BD69934C89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Roman" panose="02000503020000020003"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numCache>
            </c:numRef>
          </c:val>
          <c:extLst>
            <c:ext xmlns:c16="http://schemas.microsoft.com/office/drawing/2014/chart" uri="{C3380CC4-5D6E-409C-BE32-E72D297353CC}">
              <c16:uniqueId val="{00000000-6C48-445E-A8D6-0FCB836AD856}"/>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Avenir Light" panose="020B0402020203020204"/>
                <a:ea typeface="+mn-ea"/>
                <a:cs typeface="+mn-cs"/>
              </a:defRPr>
            </a:pPr>
            <a:r>
              <a:rPr lang="en-US" sz="1400" dirty="0">
                <a:solidFill>
                  <a:schemeClr val="tx1"/>
                </a:solidFill>
                <a:latin typeface="Avenir Light" panose="020B0402020203020204"/>
              </a:rPr>
              <a:t>School Type</a:t>
            </a:r>
            <a:r>
              <a:rPr lang="en-US" sz="1400" baseline="0" dirty="0">
                <a:solidFill>
                  <a:schemeClr val="tx1"/>
                </a:solidFill>
                <a:latin typeface="Avenir Light" panose="020B0402020203020204"/>
              </a:rPr>
              <a:t> for </a:t>
            </a:r>
            <a:r>
              <a:rPr lang="en-US" sz="1400" dirty="0">
                <a:solidFill>
                  <a:schemeClr val="tx1"/>
                </a:solidFill>
                <a:latin typeface="Avenir Light" panose="020B0402020203020204"/>
              </a:rPr>
              <a:t>Students</a:t>
            </a:r>
            <a:r>
              <a:rPr lang="en-US" sz="1400" baseline="0" dirty="0">
                <a:solidFill>
                  <a:schemeClr val="tx1"/>
                </a:solidFill>
                <a:latin typeface="Avenir Light" panose="020B0402020203020204"/>
              </a:rPr>
              <a:t> Who Live in Ward 6 </a:t>
            </a:r>
            <a:endParaRPr lang="en-US" sz="1400" dirty="0">
              <a:solidFill>
                <a:schemeClr val="tx1"/>
              </a:solidFill>
              <a:latin typeface="Avenir Light" panose="020B0402020203020204"/>
            </a:endParaRPr>
          </a:p>
        </c:rich>
      </c:tx>
      <c:layout>
        <c:manualLayout>
          <c:xMode val="edge"/>
          <c:yMode val="edge"/>
          <c:x val="0.13750787803043354"/>
          <c:y val="6.10050879890314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venir Light" panose="020B0402020203020204"/>
              <a:ea typeface="+mn-ea"/>
              <a:cs typeface="+mn-cs"/>
            </a:defRPr>
          </a:pPr>
          <a:endParaRPr lang="en-US"/>
        </a:p>
      </c:txPr>
    </c:title>
    <c:autoTitleDeleted val="0"/>
    <c:view3D>
      <c:rotX val="50"/>
      <c:rotY val="11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888744003219253E-3"/>
          <c:y val="0.16842438003076768"/>
          <c:w val="0.83367021164660915"/>
          <c:h val="0.75693143721193712"/>
        </c:manualLayout>
      </c:layout>
      <c:pie3DChart>
        <c:varyColors val="1"/>
        <c:ser>
          <c:idx val="0"/>
          <c:order val="0"/>
          <c:explosion val="2"/>
          <c:dPt>
            <c:idx val="0"/>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B4E1-4199-BA4F-1F69F4BF538A}"/>
              </c:ext>
            </c:extLst>
          </c:dPt>
          <c:dPt>
            <c:idx val="1"/>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B4E1-4199-BA4F-1F69F4BF538A}"/>
              </c:ext>
            </c:extLst>
          </c:dPt>
          <c:dPt>
            <c:idx val="2"/>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B4E1-4199-BA4F-1F69F4BF538A}"/>
              </c:ext>
            </c:extLst>
          </c:dPt>
          <c:dPt>
            <c:idx val="3"/>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B4E1-4199-BA4F-1F69F4BF538A}"/>
              </c:ext>
            </c:extLst>
          </c:dPt>
          <c:dPt>
            <c:idx val="4"/>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B4E1-4199-BA4F-1F69F4BF538A}"/>
              </c:ext>
            </c:extLst>
          </c:dPt>
          <c:dLbls>
            <c:dLbl>
              <c:idx val="0"/>
              <c:layout>
                <c:manualLayout>
                  <c:x val="4.994929883299927E-2"/>
                  <c:y val="-0.24054498336084509"/>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4E1-4199-BA4F-1F69F4BF538A}"/>
                </c:ext>
              </c:extLst>
            </c:dLbl>
            <c:dLbl>
              <c:idx val="1"/>
              <c:layout>
                <c:manualLayout>
                  <c:x val="0.10541556748110659"/>
                  <c:y val="0.16437470550101654"/>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427725959033172"/>
                      <c:h val="0.26342600868550503"/>
                    </c:manualLayout>
                  </c15:layout>
                </c:ext>
                <c:ext xmlns:c16="http://schemas.microsoft.com/office/drawing/2014/chart" uri="{C3380CC4-5D6E-409C-BE32-E72D297353CC}">
                  <c16:uniqueId val="{00000003-B4E1-4199-BA4F-1F69F4BF538A}"/>
                </c:ext>
              </c:extLst>
            </c:dLbl>
            <c:dLbl>
              <c:idx val="2"/>
              <c:layout>
                <c:manualLayout>
                  <c:x val="-8.5120179421131672E-4"/>
                  <c:y val="-1.6843305789547604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4E1-4199-BA4F-1F69F4BF538A}"/>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7-B4E1-4199-BA4F-1F69F4BF538A}"/>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9-B4E1-4199-BA4F-1F69F4BF538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Sheet1!$A$90:$A$94</c:f>
              <c:strCache>
                <c:ptCount val="4"/>
                <c:pt idx="0">
                  <c:v>DCPS In Boundary</c:v>
                </c:pt>
                <c:pt idx="1">
                  <c:v>DCPS Out of Boundary</c:v>
                </c:pt>
                <c:pt idx="2">
                  <c:v>Charter Schools</c:v>
                </c:pt>
                <c:pt idx="3">
                  <c:v>Non public</c:v>
                </c:pt>
              </c:strCache>
            </c:strRef>
          </c:cat>
          <c:val>
            <c:numRef>
              <c:f>Sheet1!$B$90:$B$94</c:f>
              <c:numCache>
                <c:formatCode>General</c:formatCode>
                <c:ptCount val="5"/>
                <c:pt idx="0">
                  <c:v>5</c:v>
                </c:pt>
                <c:pt idx="1">
                  <c:v>4</c:v>
                </c:pt>
                <c:pt idx="2">
                  <c:v>1</c:v>
                </c:pt>
                <c:pt idx="3">
                  <c:v>1</c:v>
                </c:pt>
              </c:numCache>
            </c:numRef>
          </c:val>
          <c:extLst>
            <c:ext xmlns:c16="http://schemas.microsoft.com/office/drawing/2014/chart" uri="{C3380CC4-5D6E-409C-BE32-E72D297353CC}">
              <c16:uniqueId val="{0000000A-B4E1-4199-BA4F-1F69F4BF538A}"/>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Avenir Light" panose="020B0402020203020204"/>
                <a:ea typeface="+mn-ea"/>
                <a:cs typeface="+mn-cs"/>
              </a:defRPr>
            </a:pPr>
            <a:r>
              <a:rPr lang="en-US" sz="1400" b="1" i="0" u="none" strike="noStrike" baseline="0" dirty="0">
                <a:effectLst/>
              </a:rPr>
              <a:t>School Type for Cases Involving Schools in Ward </a:t>
            </a:r>
            <a:r>
              <a:rPr lang="en-US" sz="1400" baseline="0" dirty="0">
                <a:solidFill>
                  <a:schemeClr val="tx1"/>
                </a:solidFill>
                <a:latin typeface="Avenir Light" panose="020B0402020203020204"/>
              </a:rPr>
              <a:t>6  </a:t>
            </a:r>
            <a:endParaRPr lang="en-US" sz="1400" dirty="0">
              <a:solidFill>
                <a:schemeClr val="tx1"/>
              </a:solidFill>
              <a:latin typeface="Avenir Light" panose="020B0402020203020204"/>
            </a:endParaRPr>
          </a:p>
        </c:rich>
      </c:tx>
      <c:layout>
        <c:manualLayout>
          <c:xMode val="edge"/>
          <c:yMode val="edge"/>
          <c:x val="0.21707804010692747"/>
          <c:y val="9.150763198354715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venir Light" panose="020B0402020203020204"/>
              <a:ea typeface="+mn-ea"/>
              <a:cs typeface="+mn-cs"/>
            </a:defRPr>
          </a:pPr>
          <a:endParaRPr lang="en-US"/>
        </a:p>
      </c:txPr>
    </c:title>
    <c:autoTitleDeleted val="0"/>
    <c:view3D>
      <c:rotX val="50"/>
      <c:rotY val="11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889072787427164E-3"/>
          <c:y val="0.16842448012719802"/>
          <c:w val="0.82008093363822232"/>
          <c:h val="0.74385878556618323"/>
        </c:manualLayout>
      </c:layout>
      <c:pie3DChart>
        <c:varyColors val="1"/>
        <c:ser>
          <c:idx val="0"/>
          <c:order val="0"/>
          <c:explosion val="2"/>
          <c:dPt>
            <c:idx val="0"/>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6532-49B4-BE7D-E9C37BF72009}"/>
              </c:ext>
            </c:extLst>
          </c:dPt>
          <c:dPt>
            <c:idx val="1"/>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6532-49B4-BE7D-E9C37BF72009}"/>
              </c:ext>
            </c:extLst>
          </c:dPt>
          <c:dPt>
            <c:idx val="2"/>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6532-49B4-BE7D-E9C37BF72009}"/>
              </c:ext>
            </c:extLst>
          </c:dPt>
          <c:dPt>
            <c:idx val="3"/>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6532-49B4-BE7D-E9C37BF72009}"/>
              </c:ext>
            </c:extLst>
          </c:dPt>
          <c:dPt>
            <c:idx val="4"/>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6532-49B4-BE7D-E9C37BF72009}"/>
              </c:ext>
            </c:extLst>
          </c:dPt>
          <c:dLbls>
            <c:dLbl>
              <c:idx val="0"/>
              <c:layout>
                <c:manualLayout>
                  <c:x val="-8.5048656902998065E-2"/>
                  <c:y val="-0.26233251478549918"/>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32-49B4-BE7D-E9C37BF72009}"/>
                </c:ext>
              </c:extLst>
            </c:dLbl>
            <c:dLbl>
              <c:idx val="1"/>
              <c:layout>
                <c:manualLayout>
                  <c:x val="0.16378360915314535"/>
                  <c:y val="0.11329516340820124"/>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068615555688692"/>
                      <c:h val="0.26342600868550503"/>
                    </c:manualLayout>
                  </c15:layout>
                </c:ext>
                <c:ext xmlns:c16="http://schemas.microsoft.com/office/drawing/2014/chart" uri="{C3380CC4-5D6E-409C-BE32-E72D297353CC}">
                  <c16:uniqueId val="{00000003-6532-49B4-BE7D-E9C37BF72009}"/>
                </c:ext>
              </c:extLst>
            </c:dLbl>
            <c:dLbl>
              <c:idx val="2"/>
              <c:layout>
                <c:manualLayout>
                  <c:x val="-0.12473565362772528"/>
                  <c:y val="0.1574569456076851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532-49B4-BE7D-E9C37BF72009}"/>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7-6532-49B4-BE7D-E9C37BF72009}"/>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9-6532-49B4-BE7D-E9C37BF7200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Sheet1!$A$90:$A$94</c:f>
              <c:strCache>
                <c:ptCount val="3"/>
                <c:pt idx="0">
                  <c:v>DCPS In Boundary</c:v>
                </c:pt>
                <c:pt idx="1">
                  <c:v>DCPS Out of Boundary</c:v>
                </c:pt>
                <c:pt idx="2">
                  <c:v>Charter Schools</c:v>
                </c:pt>
              </c:strCache>
            </c:strRef>
          </c:cat>
          <c:val>
            <c:numRef>
              <c:f>Sheet1!$B$90:$B$94</c:f>
              <c:numCache>
                <c:formatCode>General</c:formatCode>
                <c:ptCount val="5"/>
                <c:pt idx="0">
                  <c:v>7</c:v>
                </c:pt>
                <c:pt idx="1">
                  <c:v>9</c:v>
                </c:pt>
                <c:pt idx="2">
                  <c:v>7</c:v>
                </c:pt>
              </c:numCache>
            </c:numRef>
          </c:val>
          <c:extLst>
            <c:ext xmlns:c16="http://schemas.microsoft.com/office/drawing/2014/chart" uri="{C3380CC4-5D6E-409C-BE32-E72D297353CC}">
              <c16:uniqueId val="{0000000A-6532-49B4-BE7D-E9C37BF72009}"/>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venir Light" panose="020B0402020203020204"/>
                <a:ea typeface="+mn-ea"/>
                <a:cs typeface="+mn-cs"/>
              </a:defRPr>
            </a:pPr>
            <a:r>
              <a:rPr lang="en-US" b="1" dirty="0">
                <a:solidFill>
                  <a:schemeClr val="tx1"/>
                </a:solidFill>
                <a:latin typeface="Avenir Light" panose="020B0402020203020204"/>
              </a:rPr>
              <a:t>Top Categories</a:t>
            </a:r>
            <a:r>
              <a:rPr lang="en-US" b="1" baseline="0" dirty="0">
                <a:solidFill>
                  <a:schemeClr val="tx1"/>
                </a:solidFill>
                <a:latin typeface="Avenir Light" panose="020B0402020203020204"/>
              </a:rPr>
              <a:t> from Students Who live in Ward 5</a:t>
            </a:r>
            <a:endParaRPr lang="en-US" b="1" dirty="0">
              <a:solidFill>
                <a:schemeClr val="tx1"/>
              </a:solidFill>
              <a:latin typeface="Avenir Light" panose="020B0402020203020204"/>
            </a:endParaRPr>
          </a:p>
        </c:rich>
      </c:tx>
      <c:layout>
        <c:manualLayout>
          <c:xMode val="edge"/>
          <c:yMode val="edge"/>
          <c:x val="0.15559041527877474"/>
          <c:y val="0.22971072234402937"/>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venir Light" panose="020B0402020203020204"/>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468790818233111E-2"/>
          <c:y val="1.9235189906803547E-3"/>
          <c:w val="0.95781892755604614"/>
          <c:h val="0.7080978978853969"/>
        </c:manualLayout>
      </c:layout>
      <c:bar3DChart>
        <c:barDir val="bar"/>
        <c:grouping val="clustered"/>
        <c:varyColors val="0"/>
        <c:ser>
          <c:idx val="0"/>
          <c:order val="0"/>
          <c:tx>
            <c:strRef>
              <c:f>Sheet1!$A$62</c:f>
              <c:strCache>
                <c:ptCount val="1"/>
                <c:pt idx="0">
                  <c:v>Discipline</c:v>
                </c:pt>
              </c:strCache>
            </c:strRef>
          </c:tx>
          <c:spPr>
            <a:solidFill>
              <a:schemeClr val="accent1"/>
            </a:solidFill>
            <a:ln>
              <a:noFill/>
            </a:ln>
            <a:effectLst/>
            <a:sp3d/>
          </c:spPr>
          <c:invertIfNegative val="0"/>
          <c:dLbls>
            <c:dLbl>
              <c:idx val="0"/>
              <c:layout>
                <c:manualLayout>
                  <c:x val="-0.50262011106205895"/>
                  <c:y val="-6.9445900153341554E-3"/>
                </c:manualLayout>
              </c:layout>
              <c:showLegendKey val="0"/>
              <c:showVal val="1"/>
              <c:showCatName val="0"/>
              <c:showSerName val="1"/>
              <c:showPercent val="0"/>
              <c:showBubbleSize val="0"/>
              <c:extLst>
                <c:ext xmlns:c15="http://schemas.microsoft.com/office/drawing/2012/chart" uri="{CE6537A1-D6FC-4f65-9D91-7224C49458BB}">
                  <c15:layout>
                    <c:manualLayout>
                      <c:w val="0.44731970788463099"/>
                      <c:h val="0.10171303635894963"/>
                    </c:manualLayout>
                  </c15:layout>
                </c:ext>
                <c:ext xmlns:c16="http://schemas.microsoft.com/office/drawing/2014/chart" uri="{C3380CC4-5D6E-409C-BE32-E72D297353CC}">
                  <c16:uniqueId val="{00000000-E935-44CE-B187-F2A3B5DE36D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Sheet1!$B$62</c:f>
              <c:numCache>
                <c:formatCode>General</c:formatCode>
                <c:ptCount val="1"/>
                <c:pt idx="0">
                  <c:v>2</c:v>
                </c:pt>
              </c:numCache>
            </c:numRef>
          </c:val>
          <c:extLst>
            <c:ext xmlns:c16="http://schemas.microsoft.com/office/drawing/2014/chart" uri="{C3380CC4-5D6E-409C-BE32-E72D297353CC}">
              <c16:uniqueId val="{00000001-E935-44CE-B187-F2A3B5DE36D4}"/>
            </c:ext>
          </c:extLst>
        </c:ser>
        <c:ser>
          <c:idx val="1"/>
          <c:order val="1"/>
          <c:tx>
            <c:strRef>
              <c:f>Sheet1!$A$63</c:f>
              <c:strCache>
                <c:ptCount val="1"/>
                <c:pt idx="0">
                  <c:v>Bullying</c:v>
                </c:pt>
              </c:strCache>
            </c:strRef>
          </c:tx>
          <c:spPr>
            <a:solidFill>
              <a:schemeClr val="accent2"/>
            </a:solidFill>
            <a:ln>
              <a:noFill/>
            </a:ln>
            <a:effectLst/>
            <a:sp3d/>
          </c:spPr>
          <c:invertIfNegative val="0"/>
          <c:dLbls>
            <c:dLbl>
              <c:idx val="0"/>
              <c:layout>
                <c:manualLayout>
                  <c:x val="-0.4815239946400775"/>
                  <c:y val="3.8513131988129915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33236352491337"/>
                      <c:h val="9.9948379186594882E-2"/>
                    </c:manualLayout>
                  </c15:layout>
                </c:ext>
                <c:ext xmlns:c16="http://schemas.microsoft.com/office/drawing/2014/chart" uri="{C3380CC4-5D6E-409C-BE32-E72D297353CC}">
                  <c16:uniqueId val="{00000002-E935-44CE-B187-F2A3B5DE36D4}"/>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Sheet1!$B$63</c:f>
              <c:numCache>
                <c:formatCode>General</c:formatCode>
                <c:ptCount val="1"/>
                <c:pt idx="0">
                  <c:v>4</c:v>
                </c:pt>
              </c:numCache>
            </c:numRef>
          </c:val>
          <c:extLst>
            <c:ext xmlns:c16="http://schemas.microsoft.com/office/drawing/2014/chart" uri="{C3380CC4-5D6E-409C-BE32-E72D297353CC}">
              <c16:uniqueId val="{00000003-E935-44CE-B187-F2A3B5DE36D4}"/>
            </c:ext>
          </c:extLst>
        </c:ser>
        <c:ser>
          <c:idx val="3"/>
          <c:order val="2"/>
          <c:tx>
            <c:strRef>
              <c:f>Sheet1!$A$64</c:f>
              <c:strCache>
                <c:ptCount val="1"/>
                <c:pt idx="0">
                  <c:v>Special Education</c:v>
                </c:pt>
              </c:strCache>
            </c:strRef>
          </c:tx>
          <c:spPr>
            <a:solidFill>
              <a:schemeClr val="accent4"/>
            </a:solidFill>
            <a:ln>
              <a:noFill/>
            </a:ln>
            <a:effectLst/>
            <a:sp3d/>
          </c:spPr>
          <c:invertIfNegative val="0"/>
          <c:dLbls>
            <c:dLbl>
              <c:idx val="0"/>
              <c:layout>
                <c:manualLayout>
                  <c:x val="-0.5317798971936688"/>
                  <c:y val="8.48103920109944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4-E935-44CE-B187-F2A3B5DE36D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Sheet1!$B$64</c:f>
              <c:numCache>
                <c:formatCode>General</c:formatCode>
                <c:ptCount val="1"/>
                <c:pt idx="0">
                  <c:v>6</c:v>
                </c:pt>
              </c:numCache>
            </c:numRef>
          </c:val>
          <c:extLst>
            <c:ext xmlns:c16="http://schemas.microsoft.com/office/drawing/2014/chart" uri="{C3380CC4-5D6E-409C-BE32-E72D297353CC}">
              <c16:uniqueId val="{00000005-E935-44CE-B187-F2A3B5DE36D4}"/>
            </c:ext>
          </c:extLst>
        </c:ser>
        <c:ser>
          <c:idx val="4"/>
          <c:order val="3"/>
          <c:tx>
            <c:strRef>
              <c:f>Sheet1!$A$65</c:f>
              <c:strCache>
                <c:ptCount val="1"/>
              </c:strCache>
            </c:strRef>
          </c:tx>
          <c:spPr>
            <a:solidFill>
              <a:schemeClr val="accent5"/>
            </a:solidFill>
            <a:ln>
              <a:noFill/>
            </a:ln>
            <a:effectLst/>
            <a:sp3d/>
          </c:spPr>
          <c:invertIfNegative val="0"/>
          <c:dLbls>
            <c:dLbl>
              <c:idx val="0"/>
              <c:layout>
                <c:manualLayout>
                  <c:x val="-0.3807042578425997"/>
                  <c:y val="4.2403579869776872E-3"/>
                </c:manualLayout>
              </c:layout>
              <c:showLegendKey val="0"/>
              <c:showVal val="1"/>
              <c:showCatName val="0"/>
              <c:showSerName val="1"/>
              <c:showPercent val="0"/>
              <c:showBubbleSize val="0"/>
              <c:extLst>
                <c:ext xmlns:c15="http://schemas.microsoft.com/office/drawing/2012/chart" uri="{CE6537A1-D6FC-4f65-9D91-7224C49458BB}">
                  <c15:layout>
                    <c:manualLayout>
                      <c:w val="0.3615937332562133"/>
                      <c:h val="9.8295244340742785E-2"/>
                    </c:manualLayout>
                  </c15:layout>
                </c:ext>
                <c:ext xmlns:c16="http://schemas.microsoft.com/office/drawing/2014/chart" uri="{C3380CC4-5D6E-409C-BE32-E72D297353CC}">
                  <c16:uniqueId val="{00000006-E935-44CE-B187-F2A3B5DE36D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numCache>
            </c:numRef>
          </c:val>
          <c:extLst>
            <c:ext xmlns:c16="http://schemas.microsoft.com/office/drawing/2014/chart" uri="{C3380CC4-5D6E-409C-BE32-E72D297353CC}">
              <c16:uniqueId val="{00000007-E935-44CE-B187-F2A3B5DE36D4}"/>
            </c:ext>
          </c:extLst>
        </c:ser>
        <c:ser>
          <c:idx val="6"/>
          <c:order val="4"/>
          <c:tx>
            <c:strRef>
              <c:f>Sheet1!$A$66</c:f>
              <c:strCache>
                <c:ptCount val="1"/>
              </c:strCache>
            </c:strRef>
          </c:tx>
          <c:spPr>
            <a:solidFill>
              <a:schemeClr val="accent1">
                <a:lumMod val="60000"/>
              </a:schemeClr>
            </a:solidFill>
            <a:ln>
              <a:noFill/>
            </a:ln>
            <a:effectLst/>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numCache>
            </c:numRef>
          </c:val>
          <c:extLst>
            <c:ext xmlns:c16="http://schemas.microsoft.com/office/drawing/2014/chart" uri="{C3380CC4-5D6E-409C-BE32-E72D297353CC}">
              <c16:uniqueId val="{00000009-E935-44CE-B187-F2A3B5DE36D4}"/>
            </c:ext>
          </c:extLst>
        </c:ser>
        <c:ser>
          <c:idx val="2"/>
          <c:order val="5"/>
          <c:tx>
            <c:strRef>
              <c:f>Sheet1!$A$67</c:f>
              <c:strCache>
                <c:ptCount val="1"/>
              </c:strCache>
            </c:strRef>
          </c:tx>
          <c:spPr>
            <a:solidFill>
              <a:schemeClr val="accent3"/>
            </a:solidFill>
            <a:ln>
              <a:noFill/>
            </a:ln>
            <a:effectLst/>
            <a:sp3d/>
          </c:spPr>
          <c:invertIfNegative val="0"/>
          <c:dLbls>
            <c:dLbl>
              <c:idx val="0"/>
              <c:layout>
                <c:manualLayout>
                  <c:x val="-0.24415321147383495"/>
                  <c:y val="-4.2405196005498094E-3"/>
                </c:manualLayout>
              </c:layout>
              <c:showLegendKey val="0"/>
              <c:showVal val="1"/>
              <c:showCatName val="0"/>
              <c:showSerName val="1"/>
              <c:showPercent val="0"/>
              <c:showBubbleSize val="0"/>
              <c:extLst>
                <c:ext xmlns:c15="http://schemas.microsoft.com/office/drawing/2012/chart" uri="{CE6537A1-D6FC-4f65-9D91-7224C49458BB}">
                  <c15:layout>
                    <c:manualLayout>
                      <c:w val="0.24279206350391835"/>
                      <c:h val="0.15766251874843903"/>
                    </c:manualLayout>
                  </c15:layout>
                </c:ext>
                <c:ext xmlns:c16="http://schemas.microsoft.com/office/drawing/2014/chart" uri="{C3380CC4-5D6E-409C-BE32-E72D297353CC}">
                  <c16:uniqueId val="{00000000-8A2B-44F2-8F86-F9E33B464E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Roman" panose="02000503020000020003"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numCache>
            </c:numRef>
          </c:val>
          <c:extLst>
            <c:ext xmlns:c16="http://schemas.microsoft.com/office/drawing/2014/chart" uri="{C3380CC4-5D6E-409C-BE32-E72D297353CC}">
              <c16:uniqueId val="{0000000A-E935-44CE-B187-F2A3B5DE36D4}"/>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venir Light" panose="020B0402020203020204"/>
                <a:ea typeface="+mn-ea"/>
                <a:cs typeface="+mn-cs"/>
              </a:defRPr>
            </a:pPr>
            <a:r>
              <a:rPr lang="en-US" b="1" dirty="0">
                <a:solidFill>
                  <a:schemeClr val="tx1"/>
                </a:solidFill>
                <a:latin typeface="Avenir Light" panose="020B0402020203020204"/>
              </a:rPr>
              <a:t>Top Categories</a:t>
            </a:r>
            <a:r>
              <a:rPr lang="en-US" b="1" baseline="0" dirty="0">
                <a:solidFill>
                  <a:schemeClr val="tx1"/>
                </a:solidFill>
                <a:latin typeface="Avenir Light" panose="020B0402020203020204"/>
              </a:rPr>
              <a:t> from Schools Located in Ward 5</a:t>
            </a:r>
            <a:endParaRPr lang="en-US" b="1" dirty="0">
              <a:solidFill>
                <a:schemeClr val="tx1"/>
              </a:solidFill>
              <a:latin typeface="Avenir Light" panose="020B0402020203020204"/>
            </a:endParaRPr>
          </a:p>
        </c:rich>
      </c:tx>
      <c:layout>
        <c:manualLayout>
          <c:xMode val="edge"/>
          <c:yMode val="edge"/>
          <c:x val="0.21300977849502103"/>
          <c:y val="0.1712389021110037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venir Light" panose="020B0402020203020204"/>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684667463373848E-2"/>
          <c:y val="3.1159429107193184E-2"/>
          <c:w val="0.95781892755604614"/>
          <c:h val="0.7080978978853969"/>
        </c:manualLayout>
      </c:layout>
      <c:bar3DChart>
        <c:barDir val="bar"/>
        <c:grouping val="clustered"/>
        <c:varyColors val="0"/>
        <c:ser>
          <c:idx val="0"/>
          <c:order val="0"/>
          <c:tx>
            <c:strRef>
              <c:f>Sheet1!$A$62</c:f>
              <c:strCache>
                <c:ptCount val="1"/>
                <c:pt idx="0">
                  <c:v>Discipline</c:v>
                </c:pt>
              </c:strCache>
            </c:strRef>
          </c:tx>
          <c:spPr>
            <a:solidFill>
              <a:schemeClr val="accent1"/>
            </a:solidFill>
            <a:ln>
              <a:noFill/>
            </a:ln>
            <a:effectLst/>
            <a:sp3d/>
          </c:spPr>
          <c:invertIfNegative val="0"/>
          <c:dLbls>
            <c:dLbl>
              <c:idx val="0"/>
              <c:layout>
                <c:manualLayout>
                  <c:x val="-0.24415321147383495"/>
                  <c:y val="-4.2405196005498094E-3"/>
                </c:manualLayout>
              </c:layout>
              <c:showLegendKey val="0"/>
              <c:showVal val="1"/>
              <c:showCatName val="0"/>
              <c:showSerName val="1"/>
              <c:showPercent val="0"/>
              <c:showBubbleSize val="0"/>
              <c:extLst>
                <c:ext xmlns:c15="http://schemas.microsoft.com/office/drawing/2012/chart" uri="{CE6537A1-D6FC-4f65-9D91-7224C49458BB}">
                  <c15:layout>
                    <c:manualLayout>
                      <c:w val="0.24279206350391835"/>
                      <c:h val="0.15766251874843903"/>
                    </c:manualLayout>
                  </c15:layout>
                </c:ext>
                <c:ext xmlns:c16="http://schemas.microsoft.com/office/drawing/2014/chart" uri="{C3380CC4-5D6E-409C-BE32-E72D297353CC}">
                  <c16:uniqueId val="{00000000-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Sheet1!$B$62</c:f>
              <c:numCache>
                <c:formatCode>General</c:formatCode>
                <c:ptCount val="1"/>
                <c:pt idx="0">
                  <c:v>2</c:v>
                </c:pt>
              </c:numCache>
            </c:numRef>
          </c:val>
          <c:extLst>
            <c:ext xmlns:c16="http://schemas.microsoft.com/office/drawing/2014/chart" uri="{C3380CC4-5D6E-409C-BE32-E72D297353CC}">
              <c16:uniqueId val="{00000001-07CD-4D0D-B3D0-6A99FAF341AF}"/>
            </c:ext>
          </c:extLst>
        </c:ser>
        <c:ser>
          <c:idx val="1"/>
          <c:order val="1"/>
          <c:tx>
            <c:strRef>
              <c:f>Sheet1!$A$63</c:f>
              <c:strCache>
                <c:ptCount val="1"/>
                <c:pt idx="0">
                  <c:v>School Environment</c:v>
                </c:pt>
              </c:strCache>
            </c:strRef>
          </c:tx>
          <c:spPr>
            <a:solidFill>
              <a:schemeClr val="accent2"/>
            </a:solidFill>
            <a:ln>
              <a:noFill/>
            </a:ln>
            <a:effectLst/>
            <a:sp3d/>
          </c:spPr>
          <c:invertIfNegative val="0"/>
          <c:dLbls>
            <c:dLbl>
              <c:idx val="0"/>
              <c:layout>
                <c:manualLayout>
                  <c:x val="-2.9358957846136405E-2"/>
                  <c:y val="2.6467859998368311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5024602432925711"/>
                      <c:h val="0.11841924821287689"/>
                    </c:manualLayout>
                  </c15:layout>
                </c:ext>
                <c:ext xmlns:c16="http://schemas.microsoft.com/office/drawing/2014/chart" uri="{C3380CC4-5D6E-409C-BE32-E72D297353CC}">
                  <c16:uniqueId val="{00000002-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Sheet1!$B$63</c:f>
              <c:numCache>
                <c:formatCode>General</c:formatCode>
                <c:ptCount val="1"/>
                <c:pt idx="0">
                  <c:v>2</c:v>
                </c:pt>
              </c:numCache>
            </c:numRef>
          </c:val>
          <c:extLst>
            <c:ext xmlns:c16="http://schemas.microsoft.com/office/drawing/2014/chart" uri="{C3380CC4-5D6E-409C-BE32-E72D297353CC}">
              <c16:uniqueId val="{00000003-07CD-4D0D-B3D0-6A99FAF341AF}"/>
            </c:ext>
          </c:extLst>
        </c:ser>
        <c:ser>
          <c:idx val="3"/>
          <c:order val="2"/>
          <c:tx>
            <c:strRef>
              <c:f>Sheet1!$A$64</c:f>
              <c:strCache>
                <c:ptCount val="1"/>
                <c:pt idx="0">
                  <c:v>Bullying</c:v>
                </c:pt>
              </c:strCache>
            </c:strRef>
          </c:tx>
          <c:spPr>
            <a:solidFill>
              <a:schemeClr val="accent4"/>
            </a:solidFill>
            <a:ln>
              <a:noFill/>
            </a:ln>
            <a:effectLst/>
            <a:sp3d/>
          </c:spPr>
          <c:invertIfNegative val="0"/>
          <c:dLbls>
            <c:dLbl>
              <c:idx val="0"/>
              <c:layout>
                <c:manualLayout>
                  <c:x val="-0.48814128170599907"/>
                  <c:y val="3.8513131988129915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33236352491337"/>
                      <c:h val="9.9948379186594882E-2"/>
                    </c:manualLayout>
                  </c15:layout>
                </c:ext>
                <c:ext xmlns:c16="http://schemas.microsoft.com/office/drawing/2014/chart" uri="{C3380CC4-5D6E-409C-BE32-E72D297353CC}">
                  <c16:uniqueId val="{00000004-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Sheet1!$B$64</c:f>
              <c:numCache>
                <c:formatCode>General</c:formatCode>
                <c:ptCount val="1"/>
                <c:pt idx="0">
                  <c:v>4</c:v>
                </c:pt>
              </c:numCache>
            </c:numRef>
          </c:val>
          <c:extLst>
            <c:ext xmlns:c16="http://schemas.microsoft.com/office/drawing/2014/chart" uri="{C3380CC4-5D6E-409C-BE32-E72D297353CC}">
              <c16:uniqueId val="{00000005-07CD-4D0D-B3D0-6A99FAF341AF}"/>
            </c:ext>
          </c:extLst>
        </c:ser>
        <c:ser>
          <c:idx val="4"/>
          <c:order val="3"/>
          <c:tx>
            <c:strRef>
              <c:f>Sheet1!$A$65</c:f>
              <c:strCache>
                <c:ptCount val="1"/>
                <c:pt idx="0">
                  <c:v>Special Education</c:v>
                </c:pt>
              </c:strCache>
            </c:strRef>
          </c:tx>
          <c:spPr>
            <a:solidFill>
              <a:schemeClr val="accent5"/>
            </a:solidFill>
            <a:ln>
              <a:noFill/>
            </a:ln>
            <a:effectLst/>
            <a:sp3d/>
          </c:spPr>
          <c:invertIfNegative val="0"/>
          <c:dLbls>
            <c:dLbl>
              <c:idx val="0"/>
              <c:layout>
                <c:manualLayout>
                  <c:x val="-0.3807042578425997"/>
                  <c:y val="4.2403579869776872E-3"/>
                </c:manualLayout>
              </c:layout>
              <c:showLegendKey val="0"/>
              <c:showVal val="1"/>
              <c:showCatName val="0"/>
              <c:showSerName val="1"/>
              <c:showPercent val="0"/>
              <c:showBubbleSize val="0"/>
              <c:extLst>
                <c:ext xmlns:c15="http://schemas.microsoft.com/office/drawing/2012/chart" uri="{CE6537A1-D6FC-4f65-9D91-7224C49458BB}">
                  <c15:layout>
                    <c:manualLayout>
                      <c:w val="0.3615937332562133"/>
                      <c:h val="9.8295244340742785E-2"/>
                    </c:manualLayout>
                  </c15:layout>
                </c:ext>
                <c:ext xmlns:c16="http://schemas.microsoft.com/office/drawing/2014/chart" uri="{C3380CC4-5D6E-409C-BE32-E72D297353CC}">
                  <c16:uniqueId val="{00000006-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pt idx="0">
                  <c:v>7</c:v>
                </c:pt>
              </c:numCache>
            </c:numRef>
          </c:val>
          <c:extLst>
            <c:ext xmlns:c16="http://schemas.microsoft.com/office/drawing/2014/chart" uri="{C3380CC4-5D6E-409C-BE32-E72D297353CC}">
              <c16:uniqueId val="{00000007-07CD-4D0D-B3D0-6A99FAF341AF}"/>
            </c:ext>
          </c:extLst>
        </c:ser>
        <c:ser>
          <c:idx val="6"/>
          <c:order val="4"/>
          <c:tx>
            <c:strRef>
              <c:f>Sheet1!$A$66</c:f>
              <c:strCache>
                <c:ptCount val="1"/>
              </c:strCache>
            </c:strRef>
          </c:tx>
          <c:spPr>
            <a:solidFill>
              <a:schemeClr val="accent1">
                <a:lumMod val="60000"/>
              </a:schemeClr>
            </a:solidFill>
            <a:ln>
              <a:noFill/>
            </a:ln>
            <a:effectLst/>
            <a:sp3d/>
          </c:spPr>
          <c:invertIfNegative val="0"/>
          <c:dLbls>
            <c:dLbl>
              <c:idx val="0"/>
              <c:layout>
                <c:manualLayout>
                  <c:x val="-0.5317798971936688"/>
                  <c:y val="8.48103920109944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8-07CD-4D0D-B3D0-6A99FAF341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numCache>
            </c:numRef>
          </c:val>
          <c:extLst>
            <c:ext xmlns:c16="http://schemas.microsoft.com/office/drawing/2014/chart" uri="{C3380CC4-5D6E-409C-BE32-E72D297353CC}">
              <c16:uniqueId val="{00000009-07CD-4D0D-B3D0-6A99FAF341AF}"/>
            </c:ext>
          </c:extLst>
        </c:ser>
        <c:ser>
          <c:idx val="2"/>
          <c:order val="5"/>
          <c:tx>
            <c:strRef>
              <c:f>Sheet1!$A$67</c:f>
              <c:strCache>
                <c:ptCount val="1"/>
              </c:strCache>
            </c:strRef>
          </c:tx>
          <c:spPr>
            <a:solidFill>
              <a:schemeClr val="accent3"/>
            </a:solidFill>
            <a:ln>
              <a:noFill/>
            </a:ln>
            <a:effectLst/>
            <a:sp3d/>
          </c:spPr>
          <c:invertIfNegative val="0"/>
          <c:dLbls>
            <c:dLbl>
              <c:idx val="0"/>
              <c:layout>
                <c:manualLayout>
                  <c:x val="-0.5317798971936688"/>
                  <c:y val="8.48103920109944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274174743101733"/>
                      <c:h val="0.12373836194404117"/>
                    </c:manualLayout>
                  </c15:layout>
                </c:ext>
                <c:ext xmlns:c16="http://schemas.microsoft.com/office/drawing/2014/chart" uri="{C3380CC4-5D6E-409C-BE32-E72D297353CC}">
                  <c16:uniqueId val="{00000000-C3B8-4943-AE11-C86278DC48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Roman" panose="02000503020000020003"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numCache>
            </c:numRef>
          </c:val>
          <c:extLst>
            <c:ext xmlns:c16="http://schemas.microsoft.com/office/drawing/2014/chart" uri="{C3380CC4-5D6E-409C-BE32-E72D297353CC}">
              <c16:uniqueId val="{00000000-6C48-445E-A8D6-0FCB836AD856}"/>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Avenir Light" panose="020B0402020203020204"/>
                <a:ea typeface="+mn-ea"/>
                <a:cs typeface="+mn-cs"/>
              </a:defRPr>
            </a:pPr>
            <a:r>
              <a:rPr lang="en-US" sz="1400" dirty="0">
                <a:solidFill>
                  <a:schemeClr val="tx1"/>
                </a:solidFill>
                <a:latin typeface="Avenir Light" panose="020B0402020203020204"/>
              </a:rPr>
              <a:t>School Type</a:t>
            </a:r>
            <a:r>
              <a:rPr lang="en-US" sz="1400" baseline="0" dirty="0">
                <a:solidFill>
                  <a:schemeClr val="tx1"/>
                </a:solidFill>
                <a:latin typeface="Avenir Light" panose="020B0402020203020204"/>
              </a:rPr>
              <a:t> for </a:t>
            </a:r>
            <a:r>
              <a:rPr lang="en-US" sz="1400" dirty="0">
                <a:solidFill>
                  <a:schemeClr val="tx1"/>
                </a:solidFill>
                <a:latin typeface="Avenir Light" panose="020B0402020203020204"/>
              </a:rPr>
              <a:t>Students</a:t>
            </a:r>
            <a:r>
              <a:rPr lang="en-US" sz="1400" baseline="0" dirty="0">
                <a:solidFill>
                  <a:schemeClr val="tx1"/>
                </a:solidFill>
                <a:latin typeface="Avenir Light" panose="020B0402020203020204"/>
              </a:rPr>
              <a:t> Who Live in Ward 5 </a:t>
            </a:r>
            <a:endParaRPr lang="en-US" sz="1400" dirty="0">
              <a:solidFill>
                <a:schemeClr val="tx1"/>
              </a:solidFill>
              <a:latin typeface="Avenir Light" panose="020B0402020203020204"/>
            </a:endParaRPr>
          </a:p>
        </c:rich>
      </c:tx>
      <c:layout>
        <c:manualLayout>
          <c:xMode val="edge"/>
          <c:yMode val="edge"/>
          <c:x val="0.12165373189479695"/>
          <c:y val="9.586513826847796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venir Light" panose="020B0402020203020204"/>
              <a:ea typeface="+mn-ea"/>
              <a:cs typeface="+mn-cs"/>
            </a:defRPr>
          </a:pPr>
          <a:endParaRPr lang="en-US"/>
        </a:p>
      </c:txPr>
    </c:title>
    <c:autoTitleDeleted val="0"/>
    <c:view3D>
      <c:rotX val="50"/>
      <c:rotY val="11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888744003219253E-3"/>
          <c:y val="0.16842438003076768"/>
          <c:w val="0.83367021164660915"/>
          <c:h val="0.75693143721193712"/>
        </c:manualLayout>
      </c:layout>
      <c:pie3DChart>
        <c:varyColors val="1"/>
        <c:ser>
          <c:idx val="0"/>
          <c:order val="0"/>
          <c:explosion val="2"/>
          <c:dPt>
            <c:idx val="0"/>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B4E1-4199-BA4F-1F69F4BF538A}"/>
              </c:ext>
            </c:extLst>
          </c:dPt>
          <c:dPt>
            <c:idx val="1"/>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B4E1-4199-BA4F-1F69F4BF538A}"/>
              </c:ext>
            </c:extLst>
          </c:dPt>
          <c:dPt>
            <c:idx val="2"/>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B4E1-4199-BA4F-1F69F4BF538A}"/>
              </c:ext>
            </c:extLst>
          </c:dPt>
          <c:dPt>
            <c:idx val="3"/>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B4E1-4199-BA4F-1F69F4BF538A}"/>
              </c:ext>
            </c:extLst>
          </c:dPt>
          <c:dPt>
            <c:idx val="4"/>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B4E1-4199-BA4F-1F69F4BF538A}"/>
              </c:ext>
            </c:extLst>
          </c:dPt>
          <c:dLbls>
            <c:dLbl>
              <c:idx val="0"/>
              <c:layout>
                <c:manualLayout>
                  <c:x val="-5.4235098805054914E-2"/>
                  <c:y val="-0.2536174560644564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4E1-4199-BA4F-1F69F4BF538A}"/>
                </c:ext>
              </c:extLst>
            </c:dLbl>
            <c:dLbl>
              <c:idx val="1"/>
              <c:layout>
                <c:manualLayout>
                  <c:x val="0.18242139000735819"/>
                  <c:y val="0.16437474416806114"/>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444988289893581"/>
                      <c:h val="0.26342608601959416"/>
                    </c:manualLayout>
                  </c15:layout>
                </c:ext>
                <c:ext xmlns:c16="http://schemas.microsoft.com/office/drawing/2014/chart" uri="{C3380CC4-5D6E-409C-BE32-E72D297353CC}">
                  <c16:uniqueId val="{00000003-B4E1-4199-BA4F-1F69F4BF538A}"/>
                </c:ext>
              </c:extLst>
            </c:dLbl>
            <c:dLbl>
              <c:idx val="2"/>
              <c:layout>
                <c:manualLayout>
                  <c:x val="-0.13674388295681081"/>
                  <c:y val="0.1661719581775467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4E1-4199-BA4F-1F69F4BF538A}"/>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7-B4E1-4199-BA4F-1F69F4BF538A}"/>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9-B4E1-4199-BA4F-1F69F4BF538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Sheet1!$A$90:$A$94</c:f>
              <c:strCache>
                <c:ptCount val="4"/>
                <c:pt idx="0">
                  <c:v>DCPS In Boundary</c:v>
                </c:pt>
                <c:pt idx="1">
                  <c:v>DCPS Out of Boundary</c:v>
                </c:pt>
                <c:pt idx="2">
                  <c:v>Charter Schools</c:v>
                </c:pt>
                <c:pt idx="3">
                  <c:v>Alternative</c:v>
                </c:pt>
              </c:strCache>
            </c:strRef>
          </c:cat>
          <c:val>
            <c:numRef>
              <c:f>Sheet1!$B$90:$B$94</c:f>
              <c:numCache>
                <c:formatCode>General</c:formatCode>
                <c:ptCount val="5"/>
                <c:pt idx="0">
                  <c:v>5</c:v>
                </c:pt>
                <c:pt idx="1">
                  <c:v>5</c:v>
                </c:pt>
                <c:pt idx="2">
                  <c:v>3</c:v>
                </c:pt>
                <c:pt idx="3">
                  <c:v>1</c:v>
                </c:pt>
              </c:numCache>
            </c:numRef>
          </c:val>
          <c:extLst>
            <c:ext xmlns:c16="http://schemas.microsoft.com/office/drawing/2014/chart" uri="{C3380CC4-5D6E-409C-BE32-E72D297353CC}">
              <c16:uniqueId val="{0000000A-B4E1-4199-BA4F-1F69F4BF538A}"/>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Avenir Light" panose="020B0402020203020204"/>
                <a:ea typeface="+mn-ea"/>
                <a:cs typeface="+mn-cs"/>
              </a:defRPr>
            </a:pPr>
            <a:r>
              <a:rPr lang="en-US" sz="1400" b="1" i="0" u="none" strike="noStrike" baseline="0" dirty="0">
                <a:effectLst/>
              </a:rPr>
              <a:t>School Type for Cases Involving Schools in Ward </a:t>
            </a:r>
            <a:r>
              <a:rPr lang="en-US" sz="1400" baseline="0" dirty="0">
                <a:solidFill>
                  <a:schemeClr val="tx1"/>
                </a:solidFill>
                <a:latin typeface="Avenir Light" panose="020B0402020203020204"/>
              </a:rPr>
              <a:t>5  </a:t>
            </a:r>
            <a:endParaRPr lang="en-US" sz="1400" dirty="0">
              <a:solidFill>
                <a:schemeClr val="tx1"/>
              </a:solidFill>
              <a:latin typeface="Avenir Light" panose="020B0402020203020204"/>
            </a:endParaRPr>
          </a:p>
        </c:rich>
      </c:tx>
      <c:layout>
        <c:manualLayout>
          <c:xMode val="edge"/>
          <c:yMode val="edge"/>
          <c:x val="0.19884688897611"/>
          <c:y val="7.40776068438238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venir Light" panose="020B0402020203020204"/>
              <a:ea typeface="+mn-ea"/>
              <a:cs typeface="+mn-cs"/>
            </a:defRPr>
          </a:pPr>
          <a:endParaRPr lang="en-US"/>
        </a:p>
      </c:txPr>
    </c:title>
    <c:autoTitleDeleted val="0"/>
    <c:view3D>
      <c:rotX val="50"/>
      <c:rotY val="11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889072787427164E-3"/>
          <c:y val="0.16842448012719802"/>
          <c:w val="0.82008093363822232"/>
          <c:h val="0.74385878556618323"/>
        </c:manualLayout>
      </c:layout>
      <c:pie3DChart>
        <c:varyColors val="1"/>
        <c:ser>
          <c:idx val="0"/>
          <c:order val="0"/>
          <c:explosion val="2"/>
          <c:dPt>
            <c:idx val="0"/>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6532-49B4-BE7D-E9C37BF72009}"/>
              </c:ext>
            </c:extLst>
          </c:dPt>
          <c:dPt>
            <c:idx val="1"/>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6532-49B4-BE7D-E9C37BF72009}"/>
              </c:ext>
            </c:extLst>
          </c:dPt>
          <c:dPt>
            <c:idx val="2"/>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6532-49B4-BE7D-E9C37BF72009}"/>
              </c:ext>
            </c:extLst>
          </c:dPt>
          <c:dPt>
            <c:idx val="3"/>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6532-49B4-BE7D-E9C37BF72009}"/>
              </c:ext>
            </c:extLst>
          </c:dPt>
          <c:dPt>
            <c:idx val="4"/>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6532-49B4-BE7D-E9C37BF72009}"/>
              </c:ext>
            </c:extLst>
          </c:dPt>
          <c:dLbls>
            <c:dLbl>
              <c:idx val="0"/>
              <c:layout>
                <c:manualLayout>
                  <c:x val="8.7981452874350857E-2"/>
                  <c:y val="-0.4104877284731469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32-49B4-BE7D-E9C37BF72009}"/>
                </c:ext>
              </c:extLst>
            </c:dLbl>
            <c:dLbl>
              <c:idx val="1"/>
              <c:layout>
                <c:manualLayout>
                  <c:x val="9.1490207122883013E-2"/>
                  <c:y val="0"/>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8260800104217468"/>
                      <c:h val="0.26342600868550503"/>
                    </c:manualLayout>
                  </c15:layout>
                </c:ext>
                <c:ext xmlns:c16="http://schemas.microsoft.com/office/drawing/2014/chart" uri="{C3380CC4-5D6E-409C-BE32-E72D297353CC}">
                  <c16:uniqueId val="{00000003-6532-49B4-BE7D-E9C37BF72009}"/>
                </c:ext>
              </c:extLst>
            </c:dLbl>
            <c:dLbl>
              <c:idx val="2"/>
              <c:layout>
                <c:manualLayout>
                  <c:x val="0.10518106758327272"/>
                  <c:y val="0.2097470210268549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532-49B4-BE7D-E9C37BF72009}"/>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7-6532-49B4-BE7D-E9C37BF72009}"/>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9-6532-49B4-BE7D-E9C37BF7200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Sheet1!$A$90:$A$94</c:f>
              <c:strCache>
                <c:ptCount val="3"/>
                <c:pt idx="0">
                  <c:v>DCPS In Boundary</c:v>
                </c:pt>
                <c:pt idx="1">
                  <c:v>DCPS Out of Boundary</c:v>
                </c:pt>
                <c:pt idx="2">
                  <c:v>Charter Schools</c:v>
                </c:pt>
              </c:strCache>
            </c:strRef>
          </c:cat>
          <c:val>
            <c:numRef>
              <c:f>Sheet1!$B$90:$B$94</c:f>
              <c:numCache>
                <c:formatCode>General</c:formatCode>
                <c:ptCount val="5"/>
                <c:pt idx="0">
                  <c:v>5</c:v>
                </c:pt>
                <c:pt idx="1">
                  <c:v>4</c:v>
                </c:pt>
                <c:pt idx="2">
                  <c:v>33</c:v>
                </c:pt>
              </c:numCache>
            </c:numRef>
          </c:val>
          <c:extLst>
            <c:ext xmlns:c16="http://schemas.microsoft.com/office/drawing/2014/chart" uri="{C3380CC4-5D6E-409C-BE32-E72D297353CC}">
              <c16:uniqueId val="{0000000A-6532-49B4-BE7D-E9C37BF72009}"/>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8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2993279122831911"/>
          <c:w val="1"/>
          <c:h val="0.76324526100904067"/>
        </c:manualLayout>
      </c:layout>
      <c:pie3DChart>
        <c:varyColors val="1"/>
        <c:ser>
          <c:idx val="0"/>
          <c:order val="0"/>
          <c:explosion val="2"/>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713-4A12-9C05-540E07986CC0}"/>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713-4A12-9C05-540E07986CC0}"/>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3713-4A12-9C05-540E07986CC0}"/>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3713-4A12-9C05-540E07986CC0}"/>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3713-4A12-9C05-540E07986CC0}"/>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3713-4A12-9C05-540E07986CC0}"/>
              </c:ext>
            </c:extLst>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3713-4A12-9C05-540E07986CC0}"/>
              </c:ext>
            </c:extLst>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F-3713-4A12-9C05-540E07986CC0}"/>
              </c:ext>
            </c:extLst>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1-3713-4A12-9C05-540E07986CC0}"/>
              </c:ext>
            </c:extLst>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3-3713-4A12-9C05-540E07986CC0}"/>
              </c:ext>
            </c:extLst>
          </c:dPt>
          <c:dLbls>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D-3713-4A12-9C05-540E07986CC0}"/>
                </c:ext>
              </c:extLst>
            </c:dLbl>
            <c:dLbl>
              <c:idx val="9"/>
              <c:tx>
                <c:rich>
                  <a:bodyPr/>
                  <a:lstStyle/>
                  <a:p>
                    <a:fld id="{6FA441FF-0939-4098-87DD-4399D8EEC492}" type="CATEGORYNAME">
                      <a:rPr lang="en-US">
                        <a:solidFill>
                          <a:schemeClr val="bg1"/>
                        </a:solidFill>
                      </a:rPr>
                      <a:pPr/>
                      <a:t>[CATEGORY NAME]</a:t>
                    </a:fld>
                    <a:r>
                      <a:rPr lang="en-US" baseline="0" dirty="0">
                        <a:solidFill>
                          <a:schemeClr val="bg1"/>
                        </a:solidFill>
                      </a:rPr>
                      <a:t>
</a:t>
                    </a:r>
                    <a:fld id="{F348097F-3C0E-4C54-B03D-040E4792FB11}"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3713-4A12-9C05-540E07986CC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Sheet1!$A$111:$A$120</c:f>
              <c:strCache>
                <c:ptCount val="8"/>
                <c:pt idx="0">
                  <c:v>Ward 1</c:v>
                </c:pt>
                <c:pt idx="1">
                  <c:v>Ward 2</c:v>
                </c:pt>
                <c:pt idx="2">
                  <c:v>Ward 3</c:v>
                </c:pt>
                <c:pt idx="3">
                  <c:v>Ward 4</c:v>
                </c:pt>
                <c:pt idx="4">
                  <c:v>Ward 5</c:v>
                </c:pt>
                <c:pt idx="5">
                  <c:v>Ward 6</c:v>
                </c:pt>
                <c:pt idx="6">
                  <c:v>Ward 7</c:v>
                </c:pt>
                <c:pt idx="7">
                  <c:v>Ward 8</c:v>
                </c:pt>
              </c:strCache>
            </c:strRef>
          </c:cat>
          <c:val>
            <c:numRef>
              <c:f>Sheet1!$B$111:$B$120</c:f>
              <c:numCache>
                <c:formatCode>0</c:formatCode>
                <c:ptCount val="10"/>
                <c:pt idx="0">
                  <c:v>6</c:v>
                </c:pt>
                <c:pt idx="1">
                  <c:v>2</c:v>
                </c:pt>
                <c:pt idx="2">
                  <c:v>1</c:v>
                </c:pt>
                <c:pt idx="3">
                  <c:v>5</c:v>
                </c:pt>
                <c:pt idx="4">
                  <c:v>10</c:v>
                </c:pt>
                <c:pt idx="5">
                  <c:v>7</c:v>
                </c:pt>
                <c:pt idx="6">
                  <c:v>15</c:v>
                </c:pt>
                <c:pt idx="7">
                  <c:v>17</c:v>
                </c:pt>
              </c:numCache>
            </c:numRef>
          </c:val>
          <c:extLst>
            <c:ext xmlns:c16="http://schemas.microsoft.com/office/drawing/2014/chart" uri="{C3380CC4-5D6E-409C-BE32-E72D297353CC}">
              <c16:uniqueId val="{00000014-3713-4A12-9C05-540E07986CC0}"/>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8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9.2297898325961025E-2"/>
          <c:w val="1"/>
          <c:h val="0.76324526100904067"/>
        </c:manualLayout>
      </c:layout>
      <c:pie3DChart>
        <c:varyColors val="1"/>
        <c:ser>
          <c:idx val="0"/>
          <c:order val="0"/>
          <c:explosion val="5"/>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8529-41CD-AA8B-1125044F4990}"/>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8529-41CD-AA8B-1125044F4990}"/>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8529-41CD-AA8B-1125044F4990}"/>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8529-41CD-AA8B-1125044F4990}"/>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8529-41CD-AA8B-1125044F4990}"/>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8529-41CD-AA8B-1125044F4990}"/>
              </c:ext>
            </c:extLst>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8529-41CD-AA8B-1125044F4990}"/>
              </c:ext>
            </c:extLst>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F-8529-41CD-AA8B-1125044F4990}"/>
              </c:ext>
            </c:extLst>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1-8529-41CD-AA8B-1125044F4990}"/>
              </c:ext>
            </c:extLst>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3-8529-41CD-AA8B-1125044F4990}"/>
              </c:ext>
            </c:extLst>
          </c:dPt>
          <c:dLbls>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D-8529-41CD-AA8B-1125044F4990}"/>
                </c:ext>
              </c:extLst>
            </c:dLbl>
            <c:dLbl>
              <c:idx val="9"/>
              <c:tx>
                <c:rich>
                  <a:bodyPr/>
                  <a:lstStyle/>
                  <a:p>
                    <a:fld id="{6FA441FF-0939-4098-87DD-4399D8EEC492}" type="CATEGORYNAME">
                      <a:rPr lang="en-US">
                        <a:solidFill>
                          <a:schemeClr val="bg1"/>
                        </a:solidFill>
                      </a:rPr>
                      <a:pPr/>
                      <a:t>[CATEGORY NAME]</a:t>
                    </a:fld>
                    <a:r>
                      <a:rPr lang="en-US" baseline="0" dirty="0">
                        <a:solidFill>
                          <a:schemeClr val="bg1"/>
                        </a:solidFill>
                      </a:rPr>
                      <a:t>
</a:t>
                    </a:r>
                    <a:fld id="{F348097F-3C0E-4C54-B03D-040E4792FB11}"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8529-41CD-AA8B-1125044F499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Sheet1!$A$111:$A$120</c:f>
              <c:strCache>
                <c:ptCount val="8"/>
                <c:pt idx="0">
                  <c:v>Ward 1</c:v>
                </c:pt>
                <c:pt idx="1">
                  <c:v>Ward 2</c:v>
                </c:pt>
                <c:pt idx="2">
                  <c:v>Ward 3</c:v>
                </c:pt>
                <c:pt idx="3">
                  <c:v>Ward 4</c:v>
                </c:pt>
                <c:pt idx="4">
                  <c:v>Ward 5</c:v>
                </c:pt>
                <c:pt idx="5">
                  <c:v>Ward 6</c:v>
                </c:pt>
                <c:pt idx="6">
                  <c:v>Ward 7</c:v>
                </c:pt>
                <c:pt idx="7">
                  <c:v>Ward 8</c:v>
                </c:pt>
              </c:strCache>
            </c:strRef>
          </c:cat>
          <c:val>
            <c:numRef>
              <c:f>Sheet1!$B$111:$B$120</c:f>
              <c:numCache>
                <c:formatCode>0</c:formatCode>
                <c:ptCount val="10"/>
                <c:pt idx="0">
                  <c:v>2</c:v>
                </c:pt>
                <c:pt idx="1">
                  <c:v>2</c:v>
                </c:pt>
                <c:pt idx="3">
                  <c:v>4</c:v>
                </c:pt>
                <c:pt idx="4">
                  <c:v>7</c:v>
                </c:pt>
                <c:pt idx="5">
                  <c:v>5</c:v>
                </c:pt>
                <c:pt idx="6">
                  <c:v>5</c:v>
                </c:pt>
                <c:pt idx="7">
                  <c:v>2</c:v>
                </c:pt>
              </c:numCache>
            </c:numRef>
          </c:val>
          <c:extLst>
            <c:ext xmlns:c16="http://schemas.microsoft.com/office/drawing/2014/chart" uri="{C3380CC4-5D6E-409C-BE32-E72D297353CC}">
              <c16:uniqueId val="{00000014-8529-41CD-AA8B-1125044F4990}"/>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8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4063176609687"/>
          <c:w val="1"/>
          <c:h val="0.76324526100904067"/>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65C2-4257-B0C1-E13C488A406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65C2-4257-B0C1-E13C488A4067}"/>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65C2-4257-B0C1-E13C488A4067}"/>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65C2-4257-B0C1-E13C488A4067}"/>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65C2-4257-B0C1-E13C488A4067}"/>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65C2-4257-B0C1-E13C488A4067}"/>
              </c:ext>
            </c:extLst>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65C2-4257-B0C1-E13C488A4067}"/>
              </c:ext>
            </c:extLst>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F-65C2-4257-B0C1-E13C488A4067}"/>
              </c:ext>
            </c:extLst>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1-65C2-4257-B0C1-E13C488A4067}"/>
              </c:ext>
            </c:extLst>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3-65C2-4257-B0C1-E13C488A4067}"/>
              </c:ext>
            </c:extLst>
          </c:dPt>
          <c:dLbls>
            <c:dLbl>
              <c:idx val="0"/>
              <c:layout>
                <c:manualLayout>
                  <c:x val="-0.15065774071307375"/>
                  <c:y val="-0.3056127882563949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6778213174073887"/>
                      <c:h val="0.21992322248771068"/>
                    </c:manualLayout>
                  </c15:layout>
                </c:ext>
                <c:ext xmlns:c16="http://schemas.microsoft.com/office/drawing/2014/chart" uri="{C3380CC4-5D6E-409C-BE32-E72D297353CC}">
                  <c16:uniqueId val="{00000001-65C2-4257-B0C1-E13C488A4067}"/>
                </c:ext>
              </c:extLst>
            </c:dLbl>
            <c:dLbl>
              <c:idx val="9"/>
              <c:tx>
                <c:rich>
                  <a:bodyPr/>
                  <a:lstStyle/>
                  <a:p>
                    <a:fld id="{6FA441FF-0939-4098-87DD-4399D8EEC492}" type="CATEGORYNAME">
                      <a:rPr lang="en-US">
                        <a:solidFill>
                          <a:schemeClr val="bg1"/>
                        </a:solidFill>
                      </a:rPr>
                      <a:pPr/>
                      <a:t>[CATEGORY NAME]</a:t>
                    </a:fld>
                    <a:r>
                      <a:rPr lang="en-US" baseline="0" dirty="0">
                        <a:solidFill>
                          <a:schemeClr val="bg1"/>
                        </a:solidFill>
                      </a:rPr>
                      <a:t>
</a:t>
                    </a:r>
                    <a:fld id="{F348097F-3C0E-4C54-B03D-040E4792FB11}"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65C2-4257-B0C1-E13C488A406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Sheet1!$A$111:$A$120</c:f>
              <c:strCache>
                <c:ptCount val="4"/>
                <c:pt idx="0">
                  <c:v>Elementary </c:v>
                </c:pt>
                <c:pt idx="1">
                  <c:v>Middle</c:v>
                </c:pt>
                <c:pt idx="2">
                  <c:v>High </c:v>
                </c:pt>
                <c:pt idx="3">
                  <c:v>Pre- K</c:v>
                </c:pt>
              </c:strCache>
            </c:strRef>
          </c:cat>
          <c:val>
            <c:numRef>
              <c:f>Sheet1!$B$111:$B$120</c:f>
              <c:numCache>
                <c:formatCode>0</c:formatCode>
                <c:ptCount val="10"/>
                <c:pt idx="0">
                  <c:v>14</c:v>
                </c:pt>
                <c:pt idx="1">
                  <c:v>10</c:v>
                </c:pt>
                <c:pt idx="2">
                  <c:v>6</c:v>
                </c:pt>
                <c:pt idx="3">
                  <c:v>5</c:v>
                </c:pt>
              </c:numCache>
            </c:numRef>
          </c:val>
          <c:extLst>
            <c:ext xmlns:c16="http://schemas.microsoft.com/office/drawing/2014/chart" uri="{C3380CC4-5D6E-409C-BE32-E72D297353CC}">
              <c16:uniqueId val="{00000014-65C2-4257-B0C1-E13C488A406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44"/>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914324301766078E-2"/>
          <c:y val="0.18586259463563107"/>
          <c:w val="0.74192883133746768"/>
          <c:h val="0.5674096042541632"/>
        </c:manualLayout>
      </c:layout>
      <c:pie3DChart>
        <c:varyColors val="1"/>
        <c:ser>
          <c:idx val="0"/>
          <c:order val="0"/>
          <c:explosion val="9"/>
          <c:dPt>
            <c:idx val="0"/>
            <c:bubble3D val="0"/>
            <c:explosion val="1"/>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D223-4CEC-BBA1-4C08D28CFCCB}"/>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D223-4CEC-BBA1-4C08D28CFCCB}"/>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D223-4CEC-BBA1-4C08D28CFCCB}"/>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D223-4CEC-BBA1-4C08D28CFCCB}"/>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D223-4CEC-BBA1-4C08D28CFCCB}"/>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D223-4CEC-BBA1-4C08D28CFCCB}"/>
              </c:ext>
            </c:extLst>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D223-4CEC-BBA1-4C08D28CFCCB}"/>
              </c:ext>
            </c:extLst>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F-D223-4CEC-BBA1-4C08D28CFCCB}"/>
              </c:ext>
            </c:extLst>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1-D223-4CEC-BBA1-4C08D28CFCCB}"/>
              </c:ext>
            </c:extLst>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3-D223-4CEC-BBA1-4C08D28CFCCB}"/>
              </c:ext>
            </c:extLst>
          </c:dPt>
          <c:dLbls>
            <c:dLbl>
              <c:idx val="0"/>
              <c:layout>
                <c:manualLayout>
                  <c:x val="0.20688349884517057"/>
                  <c:y val="9.67625385681550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970127930548677"/>
                      <c:h val="0.17303541827730068"/>
                    </c:manualLayout>
                  </c15:layout>
                </c:ext>
                <c:ext xmlns:c16="http://schemas.microsoft.com/office/drawing/2014/chart" uri="{C3380CC4-5D6E-409C-BE32-E72D297353CC}">
                  <c16:uniqueId val="{00000001-D223-4CEC-BBA1-4C08D28CFCCB}"/>
                </c:ext>
              </c:extLst>
            </c:dLbl>
            <c:dLbl>
              <c:idx val="2"/>
              <c:layout>
                <c:manualLayout>
                  <c:x val="3.1959545618743555E-2"/>
                  <c:y val="-6.590627328889724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223-4CEC-BBA1-4C08D28CFCCB}"/>
                </c:ext>
              </c:extLst>
            </c:dLbl>
            <c:dLbl>
              <c:idx val="4"/>
              <c:layout>
                <c:manualLayout>
                  <c:x val="-2.5709712507676892E-3"/>
                  <c:y val="-2.45658688369307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223-4CEC-BBA1-4C08D28CFCCB}"/>
                </c:ext>
              </c:extLst>
            </c:dLbl>
            <c:dLbl>
              <c:idx val="9"/>
              <c:tx>
                <c:rich>
                  <a:bodyPr/>
                  <a:lstStyle/>
                  <a:p>
                    <a:fld id="{6FA441FF-0939-4098-87DD-4399D8EEC492}" type="CATEGORYNAME">
                      <a:rPr lang="en-US">
                        <a:solidFill>
                          <a:schemeClr val="bg1"/>
                        </a:solidFill>
                      </a:rPr>
                      <a:pPr/>
                      <a:t>[CATEGORY NAME]</a:t>
                    </a:fld>
                    <a:r>
                      <a:rPr lang="en-US" baseline="0" dirty="0">
                        <a:solidFill>
                          <a:schemeClr val="bg1"/>
                        </a:solidFill>
                      </a:rPr>
                      <a:t>
</a:t>
                    </a:r>
                    <a:fld id="{F348097F-3C0E-4C54-B03D-040E4792FB11}"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D223-4CEC-BBA1-4C08D28CFCC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Sheet1!$A$111:$A$120</c:f>
              <c:strCache>
                <c:ptCount val="5"/>
                <c:pt idx="0">
                  <c:v>African American</c:v>
                </c:pt>
                <c:pt idx="1">
                  <c:v>Pacific Islander</c:v>
                </c:pt>
                <c:pt idx="2">
                  <c:v>African</c:v>
                </c:pt>
                <c:pt idx="3">
                  <c:v>Multiracial</c:v>
                </c:pt>
                <c:pt idx="4">
                  <c:v>Declined to Identify/Other</c:v>
                </c:pt>
              </c:strCache>
            </c:strRef>
          </c:cat>
          <c:val>
            <c:numRef>
              <c:f>Sheet1!$B$111:$B$120</c:f>
              <c:numCache>
                <c:formatCode>0</c:formatCode>
                <c:ptCount val="10"/>
                <c:pt idx="0">
                  <c:v>26</c:v>
                </c:pt>
                <c:pt idx="1">
                  <c:v>1</c:v>
                </c:pt>
                <c:pt idx="2">
                  <c:v>1</c:v>
                </c:pt>
                <c:pt idx="3">
                  <c:v>2</c:v>
                </c:pt>
                <c:pt idx="4">
                  <c:v>2</c:v>
                </c:pt>
              </c:numCache>
            </c:numRef>
          </c:val>
          <c:extLst>
            <c:ext xmlns:c16="http://schemas.microsoft.com/office/drawing/2014/chart" uri="{C3380CC4-5D6E-409C-BE32-E72D297353CC}">
              <c16:uniqueId val="{00000014-D223-4CEC-BBA1-4C08D28CFCCB}"/>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8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2993279122831911"/>
          <c:w val="1"/>
          <c:h val="0.76324526100904067"/>
        </c:manualLayout>
      </c:layout>
      <c:pie3DChart>
        <c:varyColors val="1"/>
        <c:ser>
          <c:idx val="0"/>
          <c:order val="0"/>
          <c:explosion val="2"/>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713-4A12-9C05-540E07986CC0}"/>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713-4A12-9C05-540E07986CC0}"/>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3713-4A12-9C05-540E07986CC0}"/>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3713-4A12-9C05-540E07986CC0}"/>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3713-4A12-9C05-540E07986CC0}"/>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3713-4A12-9C05-540E07986CC0}"/>
              </c:ext>
            </c:extLst>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3713-4A12-9C05-540E07986CC0}"/>
              </c:ext>
            </c:extLst>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F-3713-4A12-9C05-540E07986CC0}"/>
              </c:ext>
            </c:extLst>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1-3713-4A12-9C05-540E07986CC0}"/>
              </c:ext>
            </c:extLst>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3-3713-4A12-9C05-540E07986CC0}"/>
              </c:ext>
            </c:extLst>
          </c:dPt>
          <c:dLbls>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D-3713-4A12-9C05-540E07986CC0}"/>
                </c:ext>
              </c:extLst>
            </c:dLbl>
            <c:dLbl>
              <c:idx val="9"/>
              <c:tx>
                <c:rich>
                  <a:bodyPr/>
                  <a:lstStyle/>
                  <a:p>
                    <a:fld id="{6FA441FF-0939-4098-87DD-4399D8EEC492}" type="CATEGORYNAME">
                      <a:rPr lang="en-US">
                        <a:solidFill>
                          <a:schemeClr val="bg1"/>
                        </a:solidFill>
                      </a:rPr>
                      <a:pPr/>
                      <a:t>[CATEGORY NAME]</a:t>
                    </a:fld>
                    <a:r>
                      <a:rPr lang="en-US" baseline="0" dirty="0">
                        <a:solidFill>
                          <a:schemeClr val="bg1"/>
                        </a:solidFill>
                      </a:rPr>
                      <a:t>
</a:t>
                    </a:r>
                    <a:fld id="{F348097F-3C0E-4C54-B03D-040E4792FB11}"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3713-4A12-9C05-540E07986CC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Sheet1!$A$111:$A$120</c:f>
              <c:strCache>
                <c:ptCount val="8"/>
                <c:pt idx="0">
                  <c:v>Ward 1</c:v>
                </c:pt>
                <c:pt idx="1">
                  <c:v>Ward 2</c:v>
                </c:pt>
                <c:pt idx="2">
                  <c:v>No Fixed Address</c:v>
                </c:pt>
                <c:pt idx="3">
                  <c:v>Ward 4</c:v>
                </c:pt>
                <c:pt idx="4">
                  <c:v>Ward 5</c:v>
                </c:pt>
                <c:pt idx="5">
                  <c:v>Ward 6</c:v>
                </c:pt>
                <c:pt idx="6">
                  <c:v>Ward 7</c:v>
                </c:pt>
                <c:pt idx="7">
                  <c:v>Ward 8</c:v>
                </c:pt>
              </c:strCache>
            </c:strRef>
          </c:cat>
          <c:val>
            <c:numRef>
              <c:f>Sheet1!$B$111:$B$120</c:f>
              <c:numCache>
                <c:formatCode>0</c:formatCode>
                <c:ptCount val="10"/>
                <c:pt idx="0">
                  <c:v>2</c:v>
                </c:pt>
                <c:pt idx="1">
                  <c:v>2</c:v>
                </c:pt>
                <c:pt idx="2">
                  <c:v>0</c:v>
                </c:pt>
                <c:pt idx="3">
                  <c:v>4</c:v>
                </c:pt>
                <c:pt idx="4">
                  <c:v>6</c:v>
                </c:pt>
                <c:pt idx="5">
                  <c:v>2</c:v>
                </c:pt>
                <c:pt idx="6">
                  <c:v>7</c:v>
                </c:pt>
                <c:pt idx="7">
                  <c:v>9</c:v>
                </c:pt>
              </c:numCache>
            </c:numRef>
          </c:val>
          <c:extLst>
            <c:ext xmlns:c16="http://schemas.microsoft.com/office/drawing/2014/chart" uri="{C3380CC4-5D6E-409C-BE32-E72D297353CC}">
              <c16:uniqueId val="{00000014-3713-4A12-9C05-540E07986CC0}"/>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0.72539</cdr:x>
      <cdr:y>0.32544</cdr:y>
    </cdr:from>
    <cdr:to>
      <cdr:x>1</cdr:x>
      <cdr:y>0.91299</cdr:y>
    </cdr:to>
    <cdr:sp macro="" textlink="">
      <cdr:nvSpPr>
        <cdr:cNvPr id="2" name="TextBox 1"/>
        <cdr:cNvSpPr txBox="1"/>
      </cdr:nvSpPr>
      <cdr:spPr>
        <a:xfrm xmlns:a="http://schemas.openxmlformats.org/drawingml/2006/main">
          <a:off x="7939669" y="2155689"/>
          <a:ext cx="2520175" cy="38917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0.72539</cdr:x>
      <cdr:y>0.32544</cdr:y>
    </cdr:from>
    <cdr:to>
      <cdr:x>1</cdr:x>
      <cdr:y>0.91299</cdr:y>
    </cdr:to>
    <cdr:sp macro="" textlink="">
      <cdr:nvSpPr>
        <cdr:cNvPr id="2" name="TextBox 1"/>
        <cdr:cNvSpPr txBox="1"/>
      </cdr:nvSpPr>
      <cdr:spPr>
        <a:xfrm xmlns:a="http://schemas.openxmlformats.org/drawingml/2006/main">
          <a:off x="7939669" y="2155689"/>
          <a:ext cx="2520175" cy="38917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04845B5-7A9E-4F79-A7A9-C64DDC42AFB9}" type="datetimeFigureOut">
              <a:rPr lang="en-US" smtClean="0"/>
              <a:t>2/7/2019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BB80A83-E168-42DA-A98E-CF13418C6BE7}" type="slidenum">
              <a:rPr lang="en-US" smtClean="0"/>
              <a:t>‹#›</a:t>
            </a:fld>
            <a:endParaRPr lang="en-US"/>
          </a:p>
        </p:txBody>
      </p:sp>
    </p:spTree>
    <p:extLst>
      <p:ext uri="{BB962C8B-B14F-4D97-AF65-F5344CB8AC3E}">
        <p14:creationId xmlns:p14="http://schemas.microsoft.com/office/powerpoint/2010/main" val="2251031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830384-FD90-E542-BCDB-85FC0E80802A}" type="datetimeFigureOut">
              <a:rPr lang="en-US" smtClean="0"/>
              <a:t>2/7/2019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11ECFD3-B6BD-0D42-B3BE-5FD797E3BD88}" type="slidenum">
              <a:rPr lang="en-US" smtClean="0"/>
              <a:t>‹#›</a:t>
            </a:fld>
            <a:endParaRPr lang="en-US"/>
          </a:p>
        </p:txBody>
      </p:sp>
    </p:spTree>
    <p:extLst>
      <p:ext uri="{BB962C8B-B14F-4D97-AF65-F5344CB8AC3E}">
        <p14:creationId xmlns:p14="http://schemas.microsoft.com/office/powerpoint/2010/main" val="3950837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EDE8-DA23-456A-BCFD-D28704213199}" type="slidenum">
              <a:rPr lang="en-US" smtClean="0"/>
              <a:pPr/>
              <a:t>1</a:t>
            </a:fld>
            <a:endParaRPr lang="en-US" dirty="0"/>
          </a:p>
        </p:txBody>
      </p:sp>
    </p:spTree>
    <p:extLst>
      <p:ext uri="{BB962C8B-B14F-4D97-AF65-F5344CB8AC3E}">
        <p14:creationId xmlns:p14="http://schemas.microsoft.com/office/powerpoint/2010/main" val="217027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EDE8-DA23-456A-BCFD-D28704213199}" type="slidenum">
              <a:rPr lang="en-US" smtClean="0"/>
              <a:pPr/>
              <a:t>25</a:t>
            </a:fld>
            <a:endParaRPr lang="en-US" dirty="0"/>
          </a:p>
        </p:txBody>
      </p:sp>
    </p:spTree>
    <p:extLst>
      <p:ext uri="{BB962C8B-B14F-4D97-AF65-F5344CB8AC3E}">
        <p14:creationId xmlns:p14="http://schemas.microsoft.com/office/powerpoint/2010/main" val="27116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ECFD3-B6BD-0D42-B3BE-5FD797E3BD88}" type="slidenum">
              <a:rPr lang="en-US" smtClean="0"/>
              <a:t>2</a:t>
            </a:fld>
            <a:endParaRPr lang="en-US"/>
          </a:p>
        </p:txBody>
      </p:sp>
    </p:spTree>
    <p:extLst>
      <p:ext uri="{BB962C8B-B14F-4D97-AF65-F5344CB8AC3E}">
        <p14:creationId xmlns:p14="http://schemas.microsoft.com/office/powerpoint/2010/main" val="71759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ECFD3-B6BD-0D42-B3BE-5FD797E3BD88}" type="slidenum">
              <a:rPr lang="en-US" smtClean="0"/>
              <a:t>3</a:t>
            </a:fld>
            <a:endParaRPr lang="en-US"/>
          </a:p>
        </p:txBody>
      </p:sp>
    </p:spTree>
    <p:extLst>
      <p:ext uri="{BB962C8B-B14F-4D97-AF65-F5344CB8AC3E}">
        <p14:creationId xmlns:p14="http://schemas.microsoft.com/office/powerpoint/2010/main" val="106045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ECFD3-B6BD-0D42-B3BE-5FD797E3BD88}" type="slidenum">
              <a:rPr lang="en-US" smtClean="0"/>
              <a:t>4</a:t>
            </a:fld>
            <a:endParaRPr lang="en-US"/>
          </a:p>
        </p:txBody>
      </p:sp>
    </p:spTree>
    <p:extLst>
      <p:ext uri="{BB962C8B-B14F-4D97-AF65-F5344CB8AC3E}">
        <p14:creationId xmlns:p14="http://schemas.microsoft.com/office/powerpoint/2010/main" val="245826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1ECFD3-B6BD-0D42-B3BE-5FD797E3BD88}" type="slidenum">
              <a:rPr lang="en-US" smtClean="0"/>
              <a:t>5</a:t>
            </a:fld>
            <a:endParaRPr lang="en-US"/>
          </a:p>
        </p:txBody>
      </p:sp>
    </p:spTree>
    <p:extLst>
      <p:ext uri="{BB962C8B-B14F-4D97-AF65-F5344CB8AC3E}">
        <p14:creationId xmlns:p14="http://schemas.microsoft.com/office/powerpoint/2010/main" val="258492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ECFD3-B6BD-0D42-B3BE-5FD797E3BD88}" type="slidenum">
              <a:rPr lang="en-US" smtClean="0"/>
              <a:t>6</a:t>
            </a:fld>
            <a:endParaRPr lang="en-US"/>
          </a:p>
        </p:txBody>
      </p:sp>
    </p:spTree>
    <p:extLst>
      <p:ext uri="{BB962C8B-B14F-4D97-AF65-F5344CB8AC3E}">
        <p14:creationId xmlns:p14="http://schemas.microsoft.com/office/powerpoint/2010/main" val="231468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Snapshot Slide</a:t>
            </a:r>
          </a:p>
          <a:p>
            <a:r>
              <a:rPr lang="en-US" dirty="0"/>
              <a:t>WHO WE SERVE</a:t>
            </a:r>
          </a:p>
          <a:p>
            <a:endParaRPr lang="en-US" dirty="0"/>
          </a:p>
          <a:p>
            <a:r>
              <a:rPr lang="en-US" dirty="0"/>
              <a:t>Five Data</a:t>
            </a:r>
          </a:p>
          <a:p>
            <a:r>
              <a:rPr lang="en-US" dirty="0"/>
              <a:t>Top issue areas</a:t>
            </a:r>
          </a:p>
          <a:p>
            <a:r>
              <a:rPr lang="en-US" dirty="0"/>
              <a:t>Wards percentage served</a:t>
            </a:r>
          </a:p>
          <a:p>
            <a:r>
              <a:rPr lang="en-US" dirty="0"/>
              <a:t>Race breakdown</a:t>
            </a:r>
          </a:p>
          <a:p>
            <a:r>
              <a:rPr lang="en-US" dirty="0"/>
              <a:t>Sector Breakdown</a:t>
            </a:r>
          </a:p>
          <a:p>
            <a:r>
              <a:rPr lang="en-US" dirty="0"/>
              <a:t>Grade Brand</a:t>
            </a:r>
          </a:p>
          <a:p>
            <a:endParaRPr lang="en-US" dirty="0"/>
          </a:p>
        </p:txBody>
      </p:sp>
      <p:sp>
        <p:nvSpPr>
          <p:cNvPr id="4" name="Slide Number Placeholder 3"/>
          <p:cNvSpPr>
            <a:spLocks noGrp="1"/>
          </p:cNvSpPr>
          <p:nvPr>
            <p:ph type="sldNum" sz="quarter" idx="5"/>
          </p:nvPr>
        </p:nvSpPr>
        <p:spPr/>
        <p:txBody>
          <a:bodyPr/>
          <a:lstStyle/>
          <a:p>
            <a:fld id="{811ECFD3-B6BD-0D42-B3BE-5FD797E3BD88}" type="slidenum">
              <a:rPr lang="en-US" smtClean="0"/>
              <a:t>7</a:t>
            </a:fld>
            <a:endParaRPr lang="en-US"/>
          </a:p>
        </p:txBody>
      </p:sp>
    </p:spTree>
    <p:extLst>
      <p:ext uri="{BB962C8B-B14F-4D97-AF65-F5344CB8AC3E}">
        <p14:creationId xmlns:p14="http://schemas.microsoft.com/office/powerpoint/2010/main" val="48776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Snapshot Slide</a:t>
            </a:r>
          </a:p>
          <a:p>
            <a:r>
              <a:rPr lang="en-US" dirty="0"/>
              <a:t>WHO WE SERVE</a:t>
            </a:r>
          </a:p>
          <a:p>
            <a:endParaRPr lang="en-US" dirty="0"/>
          </a:p>
          <a:p>
            <a:r>
              <a:rPr lang="en-US" dirty="0"/>
              <a:t>Five Data</a:t>
            </a:r>
          </a:p>
          <a:p>
            <a:r>
              <a:rPr lang="en-US" dirty="0"/>
              <a:t>Top issue areas</a:t>
            </a:r>
          </a:p>
          <a:p>
            <a:r>
              <a:rPr lang="en-US" dirty="0"/>
              <a:t>Wards percentage served</a:t>
            </a:r>
          </a:p>
          <a:p>
            <a:r>
              <a:rPr lang="en-US" dirty="0"/>
              <a:t>Race breakdown</a:t>
            </a:r>
          </a:p>
          <a:p>
            <a:r>
              <a:rPr lang="en-US" dirty="0"/>
              <a:t>Sector Breakdown</a:t>
            </a:r>
          </a:p>
          <a:p>
            <a:r>
              <a:rPr lang="en-US" dirty="0"/>
              <a:t>Grade Brand</a:t>
            </a:r>
          </a:p>
          <a:p>
            <a:endParaRPr lang="en-US" dirty="0"/>
          </a:p>
        </p:txBody>
      </p:sp>
      <p:sp>
        <p:nvSpPr>
          <p:cNvPr id="4" name="Slide Number Placeholder 3"/>
          <p:cNvSpPr>
            <a:spLocks noGrp="1"/>
          </p:cNvSpPr>
          <p:nvPr>
            <p:ph type="sldNum" sz="quarter" idx="5"/>
          </p:nvPr>
        </p:nvSpPr>
        <p:spPr/>
        <p:txBody>
          <a:bodyPr/>
          <a:lstStyle/>
          <a:p>
            <a:fld id="{811ECFD3-B6BD-0D42-B3BE-5FD797E3BD88}" type="slidenum">
              <a:rPr lang="en-US" smtClean="0"/>
              <a:t>8</a:t>
            </a:fld>
            <a:endParaRPr lang="en-US"/>
          </a:p>
        </p:txBody>
      </p:sp>
    </p:spTree>
    <p:extLst>
      <p:ext uri="{BB962C8B-B14F-4D97-AF65-F5344CB8AC3E}">
        <p14:creationId xmlns:p14="http://schemas.microsoft.com/office/powerpoint/2010/main" val="2641949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FF6C19"/>
                </a:solidFill>
                <a:latin typeface="Chalkduster" panose="03050602040202020205" pitchFamily="66" charset="77"/>
              </a:rPr>
              <a:t>Conflict Resolution and Mediation</a:t>
            </a:r>
          </a:p>
          <a:p>
            <a:pPr marL="757066" lvl="1" indent="-291179">
              <a:buFont typeface="Arial" panose="020B0604020202020204" pitchFamily="34" charset="0"/>
              <a:buChar char="•"/>
            </a:pPr>
            <a:r>
              <a:rPr lang="en-US" sz="2300" dirty="0">
                <a:solidFill>
                  <a:schemeClr val="bg1">
                    <a:lumMod val="50000"/>
                  </a:schemeClr>
                </a:solidFill>
              </a:rPr>
              <a:t>Our staff de-escalates conflict and provides creative problem-solving to families to help repair the relationship and meet the best needs of the child.</a:t>
            </a:r>
          </a:p>
          <a:p>
            <a:pPr marL="757066" lvl="1" indent="-291179">
              <a:buFont typeface="Arial" panose="020B0604020202020204" pitchFamily="34" charset="0"/>
              <a:buChar char="•"/>
            </a:pPr>
            <a:endParaRPr lang="en-US" sz="2300" dirty="0">
              <a:solidFill>
                <a:schemeClr val="bg1">
                  <a:lumMod val="50000"/>
                </a:schemeClr>
              </a:solidFill>
            </a:endParaRPr>
          </a:p>
          <a:p>
            <a:r>
              <a:rPr lang="en-US" sz="2400" dirty="0">
                <a:solidFill>
                  <a:srgbClr val="FF6C19"/>
                </a:solidFill>
                <a:latin typeface="Chalkduster" panose="03050602040202020205" pitchFamily="66" charset="77"/>
              </a:rPr>
              <a:t>Systemic Recommendations </a:t>
            </a:r>
          </a:p>
          <a:p>
            <a:pPr marL="757066" lvl="1" indent="-291179">
              <a:buFont typeface="Arial" panose="020B0604020202020204" pitchFamily="34" charset="0"/>
              <a:buChar char="•"/>
            </a:pPr>
            <a:r>
              <a:rPr lang="en-US" sz="2300" dirty="0">
                <a:solidFill>
                  <a:schemeClr val="bg1">
                    <a:lumMod val="50000"/>
                  </a:schemeClr>
                </a:solidFill>
              </a:rPr>
              <a:t>The trends we observe are incorporated into the recommendations and advocacy we do on a citywide basis. </a:t>
            </a:r>
          </a:p>
          <a:p>
            <a:r>
              <a:rPr lang="en-US" sz="2400" dirty="0">
                <a:solidFill>
                  <a:srgbClr val="FF6C19"/>
                </a:solidFill>
                <a:latin typeface="Chalkduster" panose="03050602040202020205" pitchFamily="66" charset="77"/>
              </a:rPr>
              <a:t>Technical Support</a:t>
            </a:r>
          </a:p>
          <a:p>
            <a:pPr marL="757066" lvl="1" indent="-291179">
              <a:buFont typeface="Arial" panose="020B0604020202020204" pitchFamily="34" charset="0"/>
              <a:buChar char="•"/>
            </a:pPr>
            <a:r>
              <a:rPr lang="en-US" sz="2300" dirty="0">
                <a:solidFill>
                  <a:schemeClr val="bg1">
                    <a:lumMod val="50000"/>
                  </a:schemeClr>
                </a:solidFill>
              </a:rPr>
              <a:t>By identifying consistent problems that impact the school system, we are better able to serve both schools and education stakeholders in improving their own processes.</a:t>
            </a:r>
          </a:p>
          <a:p>
            <a:pPr marL="757066" lvl="1" indent="-291179">
              <a:buFont typeface="Arial" panose="020B0604020202020204" pitchFamily="34" charset="0"/>
              <a:buChar char="•"/>
            </a:pPr>
            <a:endParaRPr lang="en-US" sz="2300" dirty="0">
              <a:solidFill>
                <a:schemeClr val="bg1">
                  <a:lumMod val="50000"/>
                </a:schemeClr>
              </a:solidFill>
            </a:endParaRPr>
          </a:p>
          <a:p>
            <a:pPr marL="757066" lvl="1" indent="-291179">
              <a:buFont typeface="Arial" panose="020B0604020202020204" pitchFamily="34" charset="0"/>
              <a:buChar char="•"/>
            </a:pPr>
            <a:endParaRPr lang="en-US" sz="2300" dirty="0">
              <a:solidFill>
                <a:schemeClr val="bg1">
                  <a:lumMod val="50000"/>
                </a:schemeClr>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811ECFD3-B6BD-0D42-B3BE-5FD797E3BD8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1175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4CA5-FA56-6F48-B032-0C8C60F6A5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3B400-6F06-1646-ADF1-5EECFD3A75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FC3D9A-8827-694E-8DD3-8AC3E29095D1}"/>
              </a:ext>
            </a:extLst>
          </p:cNvPr>
          <p:cNvSpPr>
            <a:spLocks noGrp="1"/>
          </p:cNvSpPr>
          <p:nvPr>
            <p:ph type="dt" sz="half" idx="10"/>
          </p:nvPr>
        </p:nvSpPr>
        <p:spPr/>
        <p:txBody>
          <a:bodyPr/>
          <a:lstStyle/>
          <a:p>
            <a:fld id="{47467457-5293-464F-AA8D-9E75ACC975E1}" type="datetime1">
              <a:rPr lang="en-US" smtClean="0"/>
              <a:t>2/7/2019</a:t>
            </a:fld>
            <a:endParaRPr lang="en-US"/>
          </a:p>
        </p:txBody>
      </p:sp>
      <p:sp>
        <p:nvSpPr>
          <p:cNvPr id="5" name="Footer Placeholder 4">
            <a:extLst>
              <a:ext uri="{FF2B5EF4-FFF2-40B4-BE49-F238E27FC236}">
                <a16:creationId xmlns:a16="http://schemas.microsoft.com/office/drawing/2014/main" id="{273BBC3C-AFF7-C64A-9C35-368536CEF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53EDF-A657-D24C-BA15-820550F27053}"/>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188027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5A1B-981E-3C4B-BE9C-239DFF2D2C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75B95A-2E64-EA40-8628-2187E0AFC8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534A1-C1DC-5244-8A24-1EE29F3F1785}"/>
              </a:ext>
            </a:extLst>
          </p:cNvPr>
          <p:cNvSpPr>
            <a:spLocks noGrp="1"/>
          </p:cNvSpPr>
          <p:nvPr>
            <p:ph type="dt" sz="half" idx="10"/>
          </p:nvPr>
        </p:nvSpPr>
        <p:spPr/>
        <p:txBody>
          <a:bodyPr/>
          <a:lstStyle/>
          <a:p>
            <a:fld id="{4941349B-2ABC-EB4B-BD4F-82BFA3FBD3B5}" type="datetime1">
              <a:rPr lang="en-US" smtClean="0"/>
              <a:t>2/7/2019</a:t>
            </a:fld>
            <a:endParaRPr lang="en-US"/>
          </a:p>
        </p:txBody>
      </p:sp>
      <p:sp>
        <p:nvSpPr>
          <p:cNvPr id="5" name="Footer Placeholder 4">
            <a:extLst>
              <a:ext uri="{FF2B5EF4-FFF2-40B4-BE49-F238E27FC236}">
                <a16:creationId xmlns:a16="http://schemas.microsoft.com/office/drawing/2014/main" id="{4ADAD38E-6746-E64E-A6F2-48D5C22F9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BB011-122D-FD4F-B61C-D4DDC4C72159}"/>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168221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74E0B-7130-CB42-B1E4-783E35F1F0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E9B63-8937-F942-A8BB-5B663B4D80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546BF-FB3D-784E-B118-5DCC9C9D90CE}"/>
              </a:ext>
            </a:extLst>
          </p:cNvPr>
          <p:cNvSpPr>
            <a:spLocks noGrp="1"/>
          </p:cNvSpPr>
          <p:nvPr>
            <p:ph type="dt" sz="half" idx="10"/>
          </p:nvPr>
        </p:nvSpPr>
        <p:spPr/>
        <p:txBody>
          <a:bodyPr/>
          <a:lstStyle/>
          <a:p>
            <a:fld id="{E74EFD75-2EBE-5F49-BF30-B3CD391F5CA2}" type="datetime1">
              <a:rPr lang="en-US" smtClean="0"/>
              <a:t>2/7/2019</a:t>
            </a:fld>
            <a:endParaRPr lang="en-US"/>
          </a:p>
        </p:txBody>
      </p:sp>
      <p:sp>
        <p:nvSpPr>
          <p:cNvPr id="5" name="Footer Placeholder 4">
            <a:extLst>
              <a:ext uri="{FF2B5EF4-FFF2-40B4-BE49-F238E27FC236}">
                <a16:creationId xmlns:a16="http://schemas.microsoft.com/office/drawing/2014/main" id="{4ECC98AA-747A-5045-99FF-81D614F7D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879DC-0270-354F-83A2-70F07D659F10}"/>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159321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3A31-7120-BC4B-A71F-D93EB1B8E3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86716-4AF3-004F-A80F-C58F48AC8D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EA257-3EFC-364B-A6BC-4D4630422FCA}"/>
              </a:ext>
            </a:extLst>
          </p:cNvPr>
          <p:cNvSpPr>
            <a:spLocks noGrp="1"/>
          </p:cNvSpPr>
          <p:nvPr>
            <p:ph type="dt" sz="half" idx="10"/>
          </p:nvPr>
        </p:nvSpPr>
        <p:spPr/>
        <p:txBody>
          <a:bodyPr/>
          <a:lstStyle/>
          <a:p>
            <a:fld id="{1F876DDC-79B9-4444-BFB7-8F1B1BA698B9}" type="datetime1">
              <a:rPr lang="en-US" smtClean="0"/>
              <a:t>2/7/2019</a:t>
            </a:fld>
            <a:endParaRPr lang="en-US"/>
          </a:p>
        </p:txBody>
      </p:sp>
      <p:sp>
        <p:nvSpPr>
          <p:cNvPr id="5" name="Footer Placeholder 4">
            <a:extLst>
              <a:ext uri="{FF2B5EF4-FFF2-40B4-BE49-F238E27FC236}">
                <a16:creationId xmlns:a16="http://schemas.microsoft.com/office/drawing/2014/main" id="{68A19BB3-343C-334C-A40D-1377CD073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DED22-7E71-4B4D-A102-0038547D29A9}"/>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167867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9B6D-C2BD-594D-93A3-68A8CEBAD6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1799E3-38E0-4A4B-8802-B29400608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A660B8-C64A-C741-9309-9F0F0A7C0832}"/>
              </a:ext>
            </a:extLst>
          </p:cNvPr>
          <p:cNvSpPr>
            <a:spLocks noGrp="1"/>
          </p:cNvSpPr>
          <p:nvPr>
            <p:ph type="dt" sz="half" idx="10"/>
          </p:nvPr>
        </p:nvSpPr>
        <p:spPr/>
        <p:txBody>
          <a:bodyPr/>
          <a:lstStyle/>
          <a:p>
            <a:fld id="{DF425E4B-C87B-D94E-8909-0C64C96158E3}" type="datetime1">
              <a:rPr lang="en-US" smtClean="0"/>
              <a:t>2/7/2019</a:t>
            </a:fld>
            <a:endParaRPr lang="en-US"/>
          </a:p>
        </p:txBody>
      </p:sp>
      <p:sp>
        <p:nvSpPr>
          <p:cNvPr id="5" name="Footer Placeholder 4">
            <a:extLst>
              <a:ext uri="{FF2B5EF4-FFF2-40B4-BE49-F238E27FC236}">
                <a16:creationId xmlns:a16="http://schemas.microsoft.com/office/drawing/2014/main" id="{DF69BC46-9CFA-5A4F-86CB-643B5FA4A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638A4-E207-8040-85F3-D9E456C935BA}"/>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56013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9B86-C5FF-C147-8B3F-31EA4119D7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8614B-2855-FD42-A02E-EA37D31930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3F204A-3DBD-874A-B241-73FB808225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2359B1-E842-8B40-98FC-94665F7723B1}"/>
              </a:ext>
            </a:extLst>
          </p:cNvPr>
          <p:cNvSpPr>
            <a:spLocks noGrp="1"/>
          </p:cNvSpPr>
          <p:nvPr>
            <p:ph type="dt" sz="half" idx="10"/>
          </p:nvPr>
        </p:nvSpPr>
        <p:spPr/>
        <p:txBody>
          <a:bodyPr/>
          <a:lstStyle/>
          <a:p>
            <a:fld id="{96E3808C-DADC-5B49-99DB-2D6CB6F27427}" type="datetime1">
              <a:rPr lang="en-US" smtClean="0"/>
              <a:t>2/7/2019</a:t>
            </a:fld>
            <a:endParaRPr lang="en-US"/>
          </a:p>
        </p:txBody>
      </p:sp>
      <p:sp>
        <p:nvSpPr>
          <p:cNvPr id="6" name="Footer Placeholder 5">
            <a:extLst>
              <a:ext uri="{FF2B5EF4-FFF2-40B4-BE49-F238E27FC236}">
                <a16:creationId xmlns:a16="http://schemas.microsoft.com/office/drawing/2014/main" id="{A256ADC9-26C5-F441-B404-488A63966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DCAA5-DEC8-254D-BBBA-C5C559545DF7}"/>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258346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C4D9E-3005-774A-AB09-328271E5B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AFAE08-85F7-6546-93E4-2AF0F199F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335342-FFDE-0244-9C90-DB206AF669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662259-3F5A-EA44-9711-93C36F92F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D18DB3-15A0-9F47-8106-8B9FFB7F19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D72BE5-71B3-D646-A270-05DCBD8B87F1}"/>
              </a:ext>
            </a:extLst>
          </p:cNvPr>
          <p:cNvSpPr>
            <a:spLocks noGrp="1"/>
          </p:cNvSpPr>
          <p:nvPr>
            <p:ph type="dt" sz="half" idx="10"/>
          </p:nvPr>
        </p:nvSpPr>
        <p:spPr/>
        <p:txBody>
          <a:bodyPr/>
          <a:lstStyle/>
          <a:p>
            <a:fld id="{31766FD8-EC85-3344-BE64-C257297F8BE2}" type="datetime1">
              <a:rPr lang="en-US" smtClean="0"/>
              <a:t>2/7/2019</a:t>
            </a:fld>
            <a:endParaRPr lang="en-US"/>
          </a:p>
        </p:txBody>
      </p:sp>
      <p:sp>
        <p:nvSpPr>
          <p:cNvPr id="8" name="Footer Placeholder 7">
            <a:extLst>
              <a:ext uri="{FF2B5EF4-FFF2-40B4-BE49-F238E27FC236}">
                <a16:creationId xmlns:a16="http://schemas.microsoft.com/office/drawing/2014/main" id="{FF1AE1BB-0DB8-B946-B693-E274A5071F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8B8CAE-9097-8A48-A5E7-DABAD69AA82B}"/>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350476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D300F-797F-EA4B-A58D-933D5F5254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36F923-67C9-D84A-BEA1-8E43F9B91E81}"/>
              </a:ext>
            </a:extLst>
          </p:cNvPr>
          <p:cNvSpPr>
            <a:spLocks noGrp="1"/>
          </p:cNvSpPr>
          <p:nvPr>
            <p:ph type="dt" sz="half" idx="10"/>
          </p:nvPr>
        </p:nvSpPr>
        <p:spPr/>
        <p:txBody>
          <a:bodyPr/>
          <a:lstStyle/>
          <a:p>
            <a:fld id="{1D186B0B-6E18-E543-929C-8A0F92EA9905}" type="datetime1">
              <a:rPr lang="en-US" smtClean="0"/>
              <a:t>2/7/2019</a:t>
            </a:fld>
            <a:endParaRPr lang="en-US"/>
          </a:p>
        </p:txBody>
      </p:sp>
      <p:sp>
        <p:nvSpPr>
          <p:cNvPr id="4" name="Footer Placeholder 3">
            <a:extLst>
              <a:ext uri="{FF2B5EF4-FFF2-40B4-BE49-F238E27FC236}">
                <a16:creationId xmlns:a16="http://schemas.microsoft.com/office/drawing/2014/main" id="{0A7F8B5C-4390-D046-8DF5-F594499ACD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05B624-2E12-2E45-B5E0-93EB7DAFFC22}"/>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222304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78D8E8-4E38-0D40-855B-D0CCF9B43B86}"/>
              </a:ext>
            </a:extLst>
          </p:cNvPr>
          <p:cNvSpPr>
            <a:spLocks noGrp="1"/>
          </p:cNvSpPr>
          <p:nvPr>
            <p:ph type="dt" sz="half" idx="10"/>
          </p:nvPr>
        </p:nvSpPr>
        <p:spPr/>
        <p:txBody>
          <a:bodyPr/>
          <a:lstStyle/>
          <a:p>
            <a:fld id="{6B5B09E2-A8F5-B944-982E-750D51ED17A7}" type="datetime1">
              <a:rPr lang="en-US" smtClean="0"/>
              <a:t>2/7/2019</a:t>
            </a:fld>
            <a:endParaRPr lang="en-US"/>
          </a:p>
        </p:txBody>
      </p:sp>
      <p:sp>
        <p:nvSpPr>
          <p:cNvPr id="3" name="Footer Placeholder 2">
            <a:extLst>
              <a:ext uri="{FF2B5EF4-FFF2-40B4-BE49-F238E27FC236}">
                <a16:creationId xmlns:a16="http://schemas.microsoft.com/office/drawing/2014/main" id="{A9F2E85E-B57E-D648-A845-1DFE8BB461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15D669-1AA9-F94B-8D2F-24D57C944A45}"/>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35407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5BFB-308D-0A4C-AFDE-5062AA7633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5127E1-A698-6F4B-BC55-53D8B826D2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3F8F25-E8E6-AC4B-B027-3FAD7C4B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74C03F-916E-3C4C-9D51-28CB4603E567}"/>
              </a:ext>
            </a:extLst>
          </p:cNvPr>
          <p:cNvSpPr>
            <a:spLocks noGrp="1"/>
          </p:cNvSpPr>
          <p:nvPr>
            <p:ph type="dt" sz="half" idx="10"/>
          </p:nvPr>
        </p:nvSpPr>
        <p:spPr/>
        <p:txBody>
          <a:bodyPr/>
          <a:lstStyle/>
          <a:p>
            <a:fld id="{0145CD58-A1F5-804F-94AB-FEC8E1DB31A2}" type="datetime1">
              <a:rPr lang="en-US" smtClean="0"/>
              <a:t>2/7/2019</a:t>
            </a:fld>
            <a:endParaRPr lang="en-US"/>
          </a:p>
        </p:txBody>
      </p:sp>
      <p:sp>
        <p:nvSpPr>
          <p:cNvPr id="6" name="Footer Placeholder 5">
            <a:extLst>
              <a:ext uri="{FF2B5EF4-FFF2-40B4-BE49-F238E27FC236}">
                <a16:creationId xmlns:a16="http://schemas.microsoft.com/office/drawing/2014/main" id="{0B21B856-7B86-2A40-9B18-393199C03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FFD95-736E-8B44-8DD1-CC19F44CF88D}"/>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412809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6B3B-5108-B945-AA16-DE95EC8B7E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035354-550F-BD40-82A7-9C2B68413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13FFA3-9538-C148-BB07-102A53B2C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640B4E-B46E-2B4C-8B81-65A18D5401CF}"/>
              </a:ext>
            </a:extLst>
          </p:cNvPr>
          <p:cNvSpPr>
            <a:spLocks noGrp="1"/>
          </p:cNvSpPr>
          <p:nvPr>
            <p:ph type="dt" sz="half" idx="10"/>
          </p:nvPr>
        </p:nvSpPr>
        <p:spPr/>
        <p:txBody>
          <a:bodyPr/>
          <a:lstStyle/>
          <a:p>
            <a:fld id="{1E585821-9E42-CB41-A39A-FA8CD2FF3CF6}" type="datetime1">
              <a:rPr lang="en-US" smtClean="0"/>
              <a:t>2/7/2019</a:t>
            </a:fld>
            <a:endParaRPr lang="en-US"/>
          </a:p>
        </p:txBody>
      </p:sp>
      <p:sp>
        <p:nvSpPr>
          <p:cNvPr id="6" name="Footer Placeholder 5">
            <a:extLst>
              <a:ext uri="{FF2B5EF4-FFF2-40B4-BE49-F238E27FC236}">
                <a16:creationId xmlns:a16="http://schemas.microsoft.com/office/drawing/2014/main" id="{94F545C0-EA4F-9541-BF9E-76CE60DBA6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A555F6-7C70-C648-A0E7-859B48D7E7F2}"/>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4253085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27C84A-D57A-654A-82F8-93E295F01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F61CB3-8FAD-0249-8B59-5D5658F4B5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79FA3-9010-DC4D-BC43-8454294D0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4A6E4-D242-D146-9F39-B3441C7F95FC}" type="datetime1">
              <a:rPr lang="en-US" smtClean="0"/>
              <a:t>2/7/2019</a:t>
            </a:fld>
            <a:endParaRPr lang="en-US"/>
          </a:p>
        </p:txBody>
      </p:sp>
      <p:sp>
        <p:nvSpPr>
          <p:cNvPr id="5" name="Footer Placeholder 4">
            <a:extLst>
              <a:ext uri="{FF2B5EF4-FFF2-40B4-BE49-F238E27FC236}">
                <a16:creationId xmlns:a16="http://schemas.microsoft.com/office/drawing/2014/main" id="{F070109C-FD2F-DD48-B8AB-D9276F9067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43906C-99C6-2542-A526-98F40CA40C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5F4EE-6541-124B-A595-F86701179FAA}" type="slidenum">
              <a:rPr lang="en-US" smtClean="0"/>
              <a:t>‹#›</a:t>
            </a:fld>
            <a:endParaRPr lang="en-US"/>
          </a:p>
        </p:txBody>
      </p:sp>
    </p:spTree>
    <p:extLst>
      <p:ext uri="{BB962C8B-B14F-4D97-AF65-F5344CB8AC3E}">
        <p14:creationId xmlns:p14="http://schemas.microsoft.com/office/powerpoint/2010/main" val="131022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 Id="rId5" Type="http://schemas.openxmlformats.org/officeDocument/2006/relationships/chart" Target="../charts/chart1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6.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 Id="rId5" Type="http://schemas.openxmlformats.org/officeDocument/2006/relationships/chart" Target="../charts/chart23.xml"/><Relationship Id="rId4" Type="http://schemas.openxmlformats.org/officeDocument/2006/relationships/chart" Target="../charts/chart22.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chart" Target="../charts/chart29.xml"/><Relationship Id="rId2" Type="http://schemas.openxmlformats.org/officeDocument/2006/relationships/chart" Target="../charts/chart24.xml"/><Relationship Id="rId1" Type="http://schemas.openxmlformats.org/officeDocument/2006/relationships/slideLayout" Target="../slideLayouts/slideLayout6.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6.xml"/><Relationship Id="rId5" Type="http://schemas.openxmlformats.org/officeDocument/2006/relationships/chart" Target="../charts/chart35.xml"/><Relationship Id="rId4" Type="http://schemas.openxmlformats.org/officeDocument/2006/relationships/chart" Target="../charts/chart34.xml"/></Relationships>
</file>

<file path=ppt/slides/_rels/slide2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6.xml"/><Relationship Id="rId5" Type="http://schemas.openxmlformats.org/officeDocument/2006/relationships/chart" Target="../charts/chart39.xml"/><Relationship Id="rId4" Type="http://schemas.openxmlformats.org/officeDocument/2006/relationships/chart" Target="../charts/chart38.xml"/></Relationships>
</file>

<file path=ppt/slides/_rels/slide2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6.xml"/><Relationship Id="rId5" Type="http://schemas.openxmlformats.org/officeDocument/2006/relationships/chart" Target="../charts/chart43.xml"/><Relationship Id="rId4" Type="http://schemas.openxmlformats.org/officeDocument/2006/relationships/chart" Target="../charts/chart42.xml"/></Relationships>
</file>

<file path=ppt/slides/_rels/slide2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6.xml"/><Relationship Id="rId5" Type="http://schemas.openxmlformats.org/officeDocument/2006/relationships/chart" Target="../charts/chart47.xml"/><Relationship Id="rId4" Type="http://schemas.openxmlformats.org/officeDocument/2006/relationships/chart" Target="../charts/chart4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590800" y="1066800"/>
            <a:ext cx="7315200" cy="5181600"/>
          </a:xfrm>
          <a:noFill/>
        </p:spPr>
        <p:txBody>
          <a:bodyPr/>
          <a:lstStyle/>
          <a:p>
            <a:pPr eaLnBrk="1" hangingPunct="1"/>
            <a:br>
              <a:rPr lang="en-US" sz="3600" dirty="0">
                <a:ln>
                  <a:solidFill>
                    <a:schemeClr val="accent4">
                      <a:lumMod val="75000"/>
                    </a:schemeClr>
                  </a:solidFill>
                </a:ln>
                <a:solidFill>
                  <a:schemeClr val="bg1"/>
                </a:solidFill>
                <a:latin typeface="Gill Sans Light"/>
                <a:ea typeface="ＭＳ Ｐゴシック" pitchFamily="-109" charset="-128"/>
                <a:cs typeface="Gill Sans Light"/>
              </a:rPr>
            </a:br>
            <a:br>
              <a:rPr lang="en-US" sz="3600" dirty="0">
                <a:ln>
                  <a:solidFill>
                    <a:schemeClr val="accent4">
                      <a:lumMod val="60000"/>
                      <a:lumOff val="40000"/>
                    </a:schemeClr>
                  </a:solidFill>
                </a:ln>
                <a:solidFill>
                  <a:schemeClr val="bg1"/>
                </a:solidFill>
                <a:latin typeface="Gill Sans Light"/>
                <a:ea typeface="ＭＳ Ｐゴシック" pitchFamily="-109" charset="-128"/>
                <a:cs typeface="Gill Sans Light"/>
              </a:rPr>
            </a:br>
            <a:br>
              <a:rPr lang="en-US" sz="3600" dirty="0">
                <a:ea typeface="ＭＳ Ｐゴシック" pitchFamily="-109" charset="-128"/>
              </a:rPr>
            </a:br>
            <a:endParaRPr lang="en-US" sz="3600" dirty="0">
              <a:latin typeface="Gill Sans Light"/>
              <a:ea typeface="ＭＳ Ｐゴシック" pitchFamily="-109" charset="-128"/>
              <a:cs typeface="Gill Sans Light"/>
            </a:endParaRPr>
          </a:p>
        </p:txBody>
      </p:sp>
      <p:pic>
        <p:nvPicPr>
          <p:cNvPr id="11" name="Picture 10" descr="DC OMBD logo_cmy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1253" y="367216"/>
            <a:ext cx="8349494" cy="4488724"/>
          </a:xfrm>
          <a:prstGeom prst="rect">
            <a:avLst/>
          </a:prstGeom>
        </p:spPr>
      </p:pic>
      <p:pic>
        <p:nvPicPr>
          <p:cNvPr id="23" name="Picture 22" descr="dc-state-board-of-education-logo_original.png"/>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1076408" y="5948798"/>
            <a:ext cx="767526" cy="772677"/>
          </a:xfrm>
          <a:prstGeom prst="rect">
            <a:avLst/>
          </a:prstGeom>
        </p:spPr>
      </p:pic>
      <p:sp>
        <p:nvSpPr>
          <p:cNvPr id="8" name="TextBox 7">
            <a:extLst>
              <a:ext uri="{FF2B5EF4-FFF2-40B4-BE49-F238E27FC236}">
                <a16:creationId xmlns:a16="http://schemas.microsoft.com/office/drawing/2014/main" id="{4B02A17E-8A2B-DA46-AB42-AB3FEB38C566}"/>
              </a:ext>
            </a:extLst>
          </p:cNvPr>
          <p:cNvSpPr txBox="1"/>
          <p:nvPr/>
        </p:nvSpPr>
        <p:spPr>
          <a:xfrm>
            <a:off x="2575656" y="4674242"/>
            <a:ext cx="7086958" cy="1354217"/>
          </a:xfrm>
          <a:prstGeom prst="rect">
            <a:avLst/>
          </a:prstGeom>
          <a:noFill/>
        </p:spPr>
        <p:txBody>
          <a:bodyPr wrap="square" rtlCol="0">
            <a:spAutoFit/>
          </a:bodyPr>
          <a:lstStyle/>
          <a:p>
            <a:pPr algn="ctr"/>
            <a:r>
              <a:rPr lang="en-US" sz="3200" b="1" dirty="0">
                <a:latin typeface="Avenir Light"/>
              </a:rPr>
              <a:t>Quarter 2 Report  </a:t>
            </a:r>
          </a:p>
          <a:p>
            <a:pPr algn="ctr"/>
            <a:r>
              <a:rPr lang="en-US" sz="3200" b="1" dirty="0">
                <a:solidFill>
                  <a:srgbClr val="F36B2B"/>
                </a:solidFill>
                <a:latin typeface="Avenir Light"/>
              </a:rPr>
              <a:t>November 1, 2018 – January 31, 2019</a:t>
            </a:r>
          </a:p>
          <a:p>
            <a:r>
              <a:rPr lang="en-US" dirty="0">
                <a:latin typeface="Avenir Light"/>
              </a:rPr>
              <a:t> </a:t>
            </a:r>
          </a:p>
        </p:txBody>
      </p:sp>
      <p:sp>
        <p:nvSpPr>
          <p:cNvPr id="2" name="Slide Number Placeholder 1">
            <a:extLst>
              <a:ext uri="{FF2B5EF4-FFF2-40B4-BE49-F238E27FC236}">
                <a16:creationId xmlns:a16="http://schemas.microsoft.com/office/drawing/2014/main" id="{EF4BE97F-BD01-264B-9FAA-F462652DAF8C}"/>
              </a:ext>
            </a:extLst>
          </p:cNvPr>
          <p:cNvSpPr>
            <a:spLocks noGrp="1"/>
          </p:cNvSpPr>
          <p:nvPr>
            <p:ph type="sldNum" sz="quarter" idx="12"/>
          </p:nvPr>
        </p:nvSpPr>
        <p:spPr/>
        <p:txBody>
          <a:bodyPr/>
          <a:lstStyle/>
          <a:p>
            <a:fld id="{5EF5F4EE-6541-124B-A595-F86701179FAA}" type="slidenum">
              <a:rPr lang="en-US" smtClean="0"/>
              <a:t>1</a:t>
            </a:fld>
            <a:endParaRPr lang="en-US"/>
          </a:p>
        </p:txBody>
      </p:sp>
      <p:grpSp>
        <p:nvGrpSpPr>
          <p:cNvPr id="33" name="Group 32">
            <a:extLst>
              <a:ext uri="{FF2B5EF4-FFF2-40B4-BE49-F238E27FC236}">
                <a16:creationId xmlns:a16="http://schemas.microsoft.com/office/drawing/2014/main" id="{7785820D-8B3C-D446-917F-6C9562184960}"/>
              </a:ext>
            </a:extLst>
          </p:cNvPr>
          <p:cNvGrpSpPr/>
          <p:nvPr/>
        </p:nvGrpSpPr>
        <p:grpSpPr>
          <a:xfrm>
            <a:off x="725794" y="6116882"/>
            <a:ext cx="9843440" cy="721076"/>
            <a:chOff x="593274" y="6116882"/>
            <a:chExt cx="9843440" cy="721076"/>
          </a:xfrm>
        </p:grpSpPr>
        <p:sp>
          <p:nvSpPr>
            <p:cNvPr id="13" name="TextBox 12">
              <a:extLst>
                <a:ext uri="{FF2B5EF4-FFF2-40B4-BE49-F238E27FC236}">
                  <a16:creationId xmlns:a16="http://schemas.microsoft.com/office/drawing/2014/main" id="{8FCFB6D2-F8A6-804D-B42B-28CEB6B52B44}"/>
                </a:ext>
              </a:extLst>
            </p:cNvPr>
            <p:cNvSpPr txBox="1"/>
            <p:nvPr/>
          </p:nvSpPr>
          <p:spPr>
            <a:xfrm>
              <a:off x="7732803" y="6346765"/>
              <a:ext cx="2703911" cy="338554"/>
            </a:xfrm>
            <a:prstGeom prst="rect">
              <a:avLst/>
            </a:prstGeom>
            <a:noFill/>
          </p:spPr>
          <p:txBody>
            <a:bodyPr wrap="square" rtlCol="0">
              <a:spAutoFit/>
            </a:bodyPr>
            <a:lstStyle/>
            <a:p>
              <a:pPr algn="ctr"/>
              <a:r>
                <a:rPr lang="en-US" sz="1600" b="1" dirty="0" err="1">
                  <a:solidFill>
                    <a:schemeClr val="accent2"/>
                  </a:solidFill>
                  <a:latin typeface="Chalkduster" panose="03050602040202020205" pitchFamily="66" charset="77"/>
                </a:rPr>
                <a:t>ombudsman@dc.gov</a:t>
              </a:r>
              <a:endParaRPr lang="en-US" sz="1600" b="1" dirty="0">
                <a:solidFill>
                  <a:schemeClr val="accent2"/>
                </a:solidFill>
                <a:latin typeface="Chalkduster" panose="03050602040202020205" pitchFamily="66" charset="77"/>
              </a:endParaRPr>
            </a:p>
          </p:txBody>
        </p:sp>
        <p:sp>
          <p:nvSpPr>
            <p:cNvPr id="16" name="TextBox 15">
              <a:extLst>
                <a:ext uri="{FF2B5EF4-FFF2-40B4-BE49-F238E27FC236}">
                  <a16:creationId xmlns:a16="http://schemas.microsoft.com/office/drawing/2014/main" id="{49C56958-9077-6C41-9BBE-24BEAC5CA8C6}"/>
                </a:ext>
              </a:extLst>
            </p:cNvPr>
            <p:cNvSpPr txBox="1"/>
            <p:nvPr/>
          </p:nvSpPr>
          <p:spPr>
            <a:xfrm>
              <a:off x="3197794" y="6346765"/>
              <a:ext cx="4135380" cy="338554"/>
            </a:xfrm>
            <a:prstGeom prst="rect">
              <a:avLst/>
            </a:prstGeom>
            <a:noFill/>
          </p:spPr>
          <p:txBody>
            <a:bodyPr wrap="square" rtlCol="0">
              <a:spAutoFit/>
            </a:bodyPr>
            <a:lstStyle/>
            <a:p>
              <a:pPr algn="ctr"/>
              <a:r>
                <a:rPr lang="en-US" sz="1600" b="1" dirty="0" err="1">
                  <a:solidFill>
                    <a:schemeClr val="accent2"/>
                  </a:solidFill>
                  <a:latin typeface="Chalkduster" panose="03050602040202020205" pitchFamily="66" charset="77"/>
                </a:rPr>
                <a:t>educationombudsman.dc.gov</a:t>
              </a:r>
              <a:endParaRPr lang="en-US" sz="1600" b="1" dirty="0">
                <a:solidFill>
                  <a:schemeClr val="accent2"/>
                </a:solidFill>
                <a:latin typeface="Chalkduster" panose="03050602040202020205" pitchFamily="66" charset="77"/>
              </a:endParaRPr>
            </a:p>
          </p:txBody>
        </p:sp>
        <p:sp>
          <p:nvSpPr>
            <p:cNvPr id="17" name="TextBox 16">
              <a:extLst>
                <a:ext uri="{FF2B5EF4-FFF2-40B4-BE49-F238E27FC236}">
                  <a16:creationId xmlns:a16="http://schemas.microsoft.com/office/drawing/2014/main" id="{BA9666B9-4D6D-C64D-BE8E-C69FC813DBD5}"/>
                </a:ext>
              </a:extLst>
            </p:cNvPr>
            <p:cNvSpPr txBox="1"/>
            <p:nvPr/>
          </p:nvSpPr>
          <p:spPr>
            <a:xfrm>
              <a:off x="1011345" y="6335136"/>
              <a:ext cx="1716525" cy="338554"/>
            </a:xfrm>
            <a:prstGeom prst="rect">
              <a:avLst/>
            </a:prstGeom>
            <a:noFill/>
          </p:spPr>
          <p:txBody>
            <a:bodyPr wrap="square" rtlCol="0">
              <a:spAutoFit/>
            </a:bodyPr>
            <a:lstStyle/>
            <a:p>
              <a:r>
                <a:rPr lang="en-US" sz="1600" b="1" dirty="0">
                  <a:solidFill>
                    <a:schemeClr val="accent2"/>
                  </a:solidFill>
                  <a:latin typeface="Chalkduster" panose="03050602040202020205" pitchFamily="66" charset="77"/>
                </a:rPr>
                <a:t>202.741.0886</a:t>
              </a:r>
            </a:p>
          </p:txBody>
        </p:sp>
        <p:pic>
          <p:nvPicPr>
            <p:cNvPr id="28" name="Picture 27">
              <a:extLst>
                <a:ext uri="{FF2B5EF4-FFF2-40B4-BE49-F238E27FC236}">
                  <a16:creationId xmlns:a16="http://schemas.microsoft.com/office/drawing/2014/main" id="{8BF40FFB-6E3F-B945-AAFD-7D6BD87398F9}"/>
                </a:ext>
              </a:extLst>
            </p:cNvPr>
            <p:cNvPicPr>
              <a:picLocks noChangeAspect="1"/>
            </p:cNvPicPr>
            <p:nvPr/>
          </p:nvPicPr>
          <p:blipFill>
            <a:blip r:embed="rId7"/>
            <a:stretch>
              <a:fillRect/>
            </a:stretch>
          </p:blipFill>
          <p:spPr>
            <a:xfrm rot="4034861">
              <a:off x="593274" y="6116882"/>
              <a:ext cx="641957" cy="641957"/>
            </a:xfrm>
            <a:prstGeom prst="rect">
              <a:avLst/>
            </a:prstGeom>
          </p:spPr>
        </p:pic>
        <p:pic>
          <p:nvPicPr>
            <p:cNvPr id="35" name="Picture 17" descr="website17 (1).png">
              <a:extLst>
                <a:ext uri="{FF2B5EF4-FFF2-40B4-BE49-F238E27FC236}">
                  <a16:creationId xmlns:a16="http://schemas.microsoft.com/office/drawing/2014/main" id="{81F7BCB6-9948-A74D-BA34-BF956323EF3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42053" y="6248400"/>
              <a:ext cx="553671" cy="52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15" descr="Email-icon.png">
              <a:extLst>
                <a:ext uri="{FF2B5EF4-FFF2-40B4-BE49-F238E27FC236}">
                  <a16:creationId xmlns:a16="http://schemas.microsoft.com/office/drawing/2014/main" id="{DA91EA60-C956-B344-A5F9-7AF5967E97C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34701" y="6170868"/>
              <a:ext cx="619775" cy="667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79579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EF5F4EE-6541-124B-A595-F86701179FAA}" type="slidenum">
              <a:rPr lang="en-US" smtClean="0"/>
              <a:t>10</a:t>
            </a:fld>
            <a:endParaRPr lang="en-US"/>
          </a:p>
        </p:txBody>
      </p:sp>
      <p:sp>
        <p:nvSpPr>
          <p:cNvPr id="8" name="Title 1"/>
          <p:cNvSpPr>
            <a:spLocks noGrp="1"/>
          </p:cNvSpPr>
          <p:nvPr>
            <p:ph type="title"/>
          </p:nvPr>
        </p:nvSpPr>
        <p:spPr>
          <a:noFill/>
          <a:ln w="571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n-US" sz="4000" b="1" dirty="0">
                <a:solidFill>
                  <a:schemeClr val="tx1"/>
                </a:solidFill>
                <a:latin typeface="Avenir Light" panose="020B0402020203020204"/>
              </a:rPr>
              <a:t>Total Cases for Quarter 2</a:t>
            </a:r>
            <a:br>
              <a:rPr lang="en-US" sz="4000" b="1" dirty="0">
                <a:solidFill>
                  <a:schemeClr val="tx1"/>
                </a:solidFill>
                <a:latin typeface="Avenir Light" panose="020B0402020203020204"/>
              </a:rPr>
            </a:br>
            <a:r>
              <a:rPr lang="en-US" sz="2000" b="1" dirty="0">
                <a:solidFill>
                  <a:srgbClr val="7030A0"/>
                </a:solidFill>
                <a:latin typeface="Avenir Light" panose="020B0402020203020204"/>
              </a:rPr>
              <a:t>This chart represents all cases collected between November 1, 2018 and January 31, 2019.</a:t>
            </a:r>
            <a:endParaRPr lang="en-US" sz="4000" b="1" dirty="0">
              <a:solidFill>
                <a:schemeClr val="tx1"/>
              </a:solidFill>
              <a:latin typeface="Avenir Light" panose="020B0402020203020204"/>
            </a:endParaRPr>
          </a:p>
        </p:txBody>
      </p:sp>
      <p:graphicFrame>
        <p:nvGraphicFramePr>
          <p:cNvPr id="10" name="Chart 9"/>
          <p:cNvGraphicFramePr>
            <a:graphicFrameLocks/>
          </p:cNvGraphicFramePr>
          <p:nvPr>
            <p:extLst>
              <p:ext uri="{D42A27DB-BD31-4B8C-83A1-F6EECF244321}">
                <p14:modId xmlns:p14="http://schemas.microsoft.com/office/powerpoint/2010/main" val="681635073"/>
              </p:ext>
            </p:extLst>
          </p:nvPr>
        </p:nvGraphicFramePr>
        <p:xfrm>
          <a:off x="1518423" y="2012795"/>
          <a:ext cx="9911577" cy="38527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3A8A8E6-81C4-44AC-8DB6-65D872BD773D}"/>
              </a:ext>
            </a:extLst>
          </p:cNvPr>
          <p:cNvSpPr txBox="1"/>
          <p:nvPr/>
        </p:nvSpPr>
        <p:spPr>
          <a:xfrm>
            <a:off x="75217" y="6356350"/>
            <a:ext cx="628162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Quarter 2 Report</a:t>
            </a:r>
            <a:r>
              <a:rPr lang="en-US" dirty="0">
                <a:solidFill>
                  <a:schemeClr val="bg1">
                    <a:lumMod val="50000"/>
                  </a:schemeClr>
                </a:solidFill>
                <a:latin typeface="Chalkduster"/>
              </a:rPr>
              <a:t>: November 1, 2018 – January 31, 2019 </a:t>
            </a:r>
            <a:endParaRPr lang="en-US" dirty="0">
              <a:solidFill>
                <a:prstClr val="black"/>
              </a:solidFill>
            </a:endParaRPr>
          </a:p>
        </p:txBody>
      </p:sp>
    </p:spTree>
    <p:extLst>
      <p:ext uri="{BB962C8B-B14F-4D97-AF65-F5344CB8AC3E}">
        <p14:creationId xmlns:p14="http://schemas.microsoft.com/office/powerpoint/2010/main" val="2787123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695616-52BA-44EE-81AC-9A1469B44CF1}"/>
              </a:ext>
            </a:extLst>
          </p:cNvPr>
          <p:cNvSpPr>
            <a:spLocks noGrp="1"/>
          </p:cNvSpPr>
          <p:nvPr>
            <p:ph type="sldNum" sz="quarter" idx="12"/>
          </p:nvPr>
        </p:nvSpPr>
        <p:spPr/>
        <p:txBody>
          <a:bodyPr/>
          <a:lstStyle/>
          <a:p>
            <a:fld id="{5EF5F4EE-6541-124B-A595-F86701179FAA}" type="slidenum">
              <a:rPr lang="en-US" smtClean="0"/>
              <a:t>11</a:t>
            </a:fld>
            <a:endParaRPr lang="en-US"/>
          </a:p>
        </p:txBody>
      </p:sp>
      <p:sp>
        <p:nvSpPr>
          <p:cNvPr id="4" name="TextBox 3">
            <a:extLst>
              <a:ext uri="{FF2B5EF4-FFF2-40B4-BE49-F238E27FC236}">
                <a16:creationId xmlns:a16="http://schemas.microsoft.com/office/drawing/2014/main" id="{8582BBBA-0685-496F-9631-6DE7FAAA1D1C}"/>
              </a:ext>
            </a:extLst>
          </p:cNvPr>
          <p:cNvSpPr txBox="1"/>
          <p:nvPr/>
        </p:nvSpPr>
        <p:spPr>
          <a:xfrm>
            <a:off x="75217" y="6356350"/>
            <a:ext cx="628162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Quarter 2 Report</a:t>
            </a:r>
            <a:r>
              <a:rPr lang="en-US" dirty="0">
                <a:solidFill>
                  <a:schemeClr val="bg1">
                    <a:lumMod val="50000"/>
                  </a:schemeClr>
                </a:solidFill>
                <a:latin typeface="Chalkduster"/>
              </a:rPr>
              <a:t>: November 1, 2018 – January 31, 2019 </a:t>
            </a:r>
            <a:endParaRPr lang="en-US" dirty="0">
              <a:solidFill>
                <a:prstClr val="black"/>
              </a:solidFill>
            </a:endParaRPr>
          </a:p>
        </p:txBody>
      </p:sp>
      <p:graphicFrame>
        <p:nvGraphicFramePr>
          <p:cNvPr id="5" name="Chart 4">
            <a:extLst>
              <a:ext uri="{FF2B5EF4-FFF2-40B4-BE49-F238E27FC236}">
                <a16:creationId xmlns:a16="http://schemas.microsoft.com/office/drawing/2014/main" id="{622EAC95-39C2-424B-9997-A9446FA03934}"/>
              </a:ext>
            </a:extLst>
          </p:cNvPr>
          <p:cNvGraphicFramePr>
            <a:graphicFrameLocks/>
          </p:cNvGraphicFramePr>
          <p:nvPr>
            <p:extLst>
              <p:ext uri="{D42A27DB-BD31-4B8C-83A1-F6EECF244321}">
                <p14:modId xmlns:p14="http://schemas.microsoft.com/office/powerpoint/2010/main" val="2778055197"/>
              </p:ext>
            </p:extLst>
          </p:nvPr>
        </p:nvGraphicFramePr>
        <p:xfrm>
          <a:off x="1154723" y="2245360"/>
          <a:ext cx="8792308" cy="411099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55BCF45C-E5AE-485F-B79E-4B3219E9510F}"/>
              </a:ext>
            </a:extLst>
          </p:cNvPr>
          <p:cNvSpPr>
            <a:spLocks noGrp="1"/>
          </p:cNvSpPr>
          <p:nvPr>
            <p:ph type="title"/>
          </p:nvPr>
        </p:nvSpPr>
        <p:spPr>
          <a:xfrm>
            <a:off x="838200" y="365125"/>
            <a:ext cx="10515600" cy="1325563"/>
          </a:xfrm>
          <a:noFill/>
          <a:ln w="571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n-US" sz="4000" b="1" dirty="0">
                <a:solidFill>
                  <a:schemeClr val="tx1"/>
                </a:solidFill>
                <a:latin typeface="Avenir Light" panose="020B0402020203020204"/>
              </a:rPr>
              <a:t>Total Cases per Quarter</a:t>
            </a:r>
            <a:br>
              <a:rPr lang="en-US" sz="4000" b="1" dirty="0">
                <a:solidFill>
                  <a:schemeClr val="tx1"/>
                </a:solidFill>
                <a:latin typeface="Avenir Light" panose="020B0402020203020204"/>
              </a:rPr>
            </a:br>
            <a:r>
              <a:rPr lang="en-US" sz="2000" b="1" dirty="0">
                <a:solidFill>
                  <a:srgbClr val="7030A0"/>
                </a:solidFill>
                <a:latin typeface="Avenir Light" panose="020B0402020203020204"/>
              </a:rPr>
              <a:t>This chart compares the number of cases per quarter for the past 3 years.</a:t>
            </a:r>
            <a:endParaRPr lang="en-US" sz="4000" b="1" dirty="0">
              <a:solidFill>
                <a:schemeClr val="tx1"/>
              </a:solidFill>
              <a:latin typeface="Avenir Light" panose="020B0402020203020204"/>
            </a:endParaRPr>
          </a:p>
        </p:txBody>
      </p:sp>
    </p:spTree>
    <p:extLst>
      <p:ext uri="{BB962C8B-B14F-4D97-AF65-F5344CB8AC3E}">
        <p14:creationId xmlns:p14="http://schemas.microsoft.com/office/powerpoint/2010/main" val="2248740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F5F4EE-6541-124B-A595-F86701179FAA}" type="slidenum">
              <a:rPr lang="en-US" smtClean="0"/>
              <a:t>12</a:t>
            </a:fld>
            <a:endParaRPr lang="en-US"/>
          </a:p>
        </p:txBody>
      </p:sp>
      <p:sp>
        <p:nvSpPr>
          <p:cNvPr id="6" name="Title 1"/>
          <p:cNvSpPr txBox="1">
            <a:spLocks/>
          </p:cNvSpPr>
          <p:nvPr/>
        </p:nvSpPr>
        <p:spPr>
          <a:xfrm>
            <a:off x="838200" y="365126"/>
            <a:ext cx="10515600" cy="1013482"/>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Cases by Category</a:t>
            </a:r>
          </a:p>
          <a:p>
            <a:pPr algn="ctr"/>
            <a:r>
              <a:rPr lang="en-US" sz="2000" b="1" dirty="0">
                <a:solidFill>
                  <a:srgbClr val="7030A0"/>
                </a:solidFill>
                <a:latin typeface="Avenir Light" panose="020B0402020203020204"/>
              </a:rPr>
              <a:t>This chart represents all cases collected between November 1, 2018 and January 31, 2019.</a:t>
            </a:r>
          </a:p>
        </p:txBody>
      </p:sp>
      <p:graphicFrame>
        <p:nvGraphicFramePr>
          <p:cNvPr id="9" name="Chart 8">
            <a:extLst>
              <a:ext uri="{FF2B5EF4-FFF2-40B4-BE49-F238E27FC236}">
                <a16:creationId xmlns:a16="http://schemas.microsoft.com/office/drawing/2014/main" id="{5D71F895-1575-4545-A39C-592C838CEF98}"/>
              </a:ext>
            </a:extLst>
          </p:cNvPr>
          <p:cNvGraphicFramePr>
            <a:graphicFrameLocks/>
          </p:cNvGraphicFramePr>
          <p:nvPr>
            <p:extLst>
              <p:ext uri="{D42A27DB-BD31-4B8C-83A1-F6EECF244321}">
                <p14:modId xmlns:p14="http://schemas.microsoft.com/office/powerpoint/2010/main" val="325669025"/>
              </p:ext>
            </p:extLst>
          </p:nvPr>
        </p:nvGraphicFramePr>
        <p:xfrm>
          <a:off x="2135174" y="1790333"/>
          <a:ext cx="8791614" cy="482876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E5996A08-CCF8-40A2-955C-5C55D6C1A72B}"/>
              </a:ext>
            </a:extLst>
          </p:cNvPr>
          <p:cNvSpPr txBox="1"/>
          <p:nvPr/>
        </p:nvSpPr>
        <p:spPr>
          <a:xfrm>
            <a:off x="3812421" y="1605667"/>
            <a:ext cx="2544417" cy="369332"/>
          </a:xfrm>
          <a:prstGeom prst="rect">
            <a:avLst/>
          </a:prstGeom>
          <a:noFill/>
        </p:spPr>
        <p:txBody>
          <a:bodyPr wrap="square" rtlCol="0">
            <a:spAutoFit/>
          </a:bodyPr>
          <a:lstStyle/>
          <a:p>
            <a:r>
              <a:rPr lang="en-US" dirty="0">
                <a:latin typeface="Avenir Light" panose="020B0402020203020204"/>
              </a:rPr>
              <a:t>Category of Issue</a:t>
            </a:r>
          </a:p>
        </p:txBody>
      </p:sp>
      <p:sp>
        <p:nvSpPr>
          <p:cNvPr id="8" name="TextBox 7">
            <a:extLst>
              <a:ext uri="{FF2B5EF4-FFF2-40B4-BE49-F238E27FC236}">
                <a16:creationId xmlns:a16="http://schemas.microsoft.com/office/drawing/2014/main" id="{03DB6898-BEA4-4C98-86E1-2409D8E06C97}"/>
              </a:ext>
            </a:extLst>
          </p:cNvPr>
          <p:cNvSpPr txBox="1"/>
          <p:nvPr/>
        </p:nvSpPr>
        <p:spPr>
          <a:xfrm>
            <a:off x="75217" y="6356350"/>
            <a:ext cx="628162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Quarter 2 Report</a:t>
            </a:r>
            <a:r>
              <a:rPr lang="en-US" dirty="0">
                <a:solidFill>
                  <a:schemeClr val="bg1">
                    <a:lumMod val="50000"/>
                  </a:schemeClr>
                </a:solidFill>
                <a:latin typeface="Chalkduster"/>
              </a:rPr>
              <a:t>: November 1, 2018 – January 31, 2019 </a:t>
            </a:r>
            <a:endParaRPr lang="en-US" dirty="0">
              <a:solidFill>
                <a:prstClr val="black"/>
              </a:solidFill>
            </a:endParaRPr>
          </a:p>
        </p:txBody>
      </p:sp>
    </p:spTree>
    <p:extLst>
      <p:ext uri="{BB962C8B-B14F-4D97-AF65-F5344CB8AC3E}">
        <p14:creationId xmlns:p14="http://schemas.microsoft.com/office/powerpoint/2010/main" val="203213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F5F4EE-6541-124B-A595-F86701179FAA}" type="slidenum">
              <a:rPr lang="en-US" smtClean="0"/>
              <a:t>13</a:t>
            </a:fld>
            <a:endParaRPr lang="en-US"/>
          </a:p>
        </p:txBody>
      </p:sp>
      <p:sp>
        <p:nvSpPr>
          <p:cNvPr id="3" name="TextBox 2"/>
          <p:cNvSpPr txBox="1"/>
          <p:nvPr/>
        </p:nvSpPr>
        <p:spPr>
          <a:xfrm>
            <a:off x="670931" y="1802827"/>
            <a:ext cx="10682869" cy="421653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venir Light" panose="020B0402020203020204"/>
              </a:rPr>
              <a:t>Academic Progress: Issues preventing a student from accessing their education related to grades, credits, transcripts, and curriculum that impact learning or perception of learning.</a:t>
            </a:r>
          </a:p>
          <a:p>
            <a:pPr marL="285750" indent="-285750">
              <a:buFont typeface="Arial" panose="020B0604020202020204" pitchFamily="34" charset="0"/>
              <a:buChar char="•"/>
            </a:pPr>
            <a:r>
              <a:rPr lang="en-US" sz="1600" dirty="0">
                <a:latin typeface="Avenir Light" panose="020B0402020203020204"/>
              </a:rPr>
              <a:t>Access: Issues preventing a student from accessing their education unrelated to the curriculum, or due to procedural difficulties or gaps</a:t>
            </a:r>
          </a:p>
          <a:p>
            <a:pPr marL="285750" indent="-285750">
              <a:buFont typeface="Arial" panose="020B0604020202020204" pitchFamily="34" charset="0"/>
              <a:buChar char="•"/>
            </a:pPr>
            <a:r>
              <a:rPr lang="en-US" sz="1600" dirty="0">
                <a:latin typeface="Avenir Light" panose="020B0402020203020204"/>
              </a:rPr>
              <a:t>Communication: Issues preventing a student from accessing their education due to real or perceived breakdowns in productive communication.</a:t>
            </a:r>
          </a:p>
          <a:p>
            <a:pPr marL="285750" indent="-285750">
              <a:buFont typeface="Arial" panose="020B0604020202020204" pitchFamily="34" charset="0"/>
              <a:buChar char="•"/>
            </a:pPr>
            <a:r>
              <a:rPr lang="en-US" sz="1600" dirty="0">
                <a:latin typeface="Avenir Light" panose="020B0402020203020204"/>
              </a:rPr>
              <a:t>Special Education: Issues preventing a student from accessing their education due to a student’s diagnosed or suspected disability.</a:t>
            </a:r>
          </a:p>
          <a:p>
            <a:pPr marL="285750" indent="-285750">
              <a:buFont typeface="Arial" panose="020B0604020202020204" pitchFamily="34" charset="0"/>
              <a:buChar char="•"/>
            </a:pPr>
            <a:r>
              <a:rPr lang="en-US" sz="1600" dirty="0">
                <a:latin typeface="Avenir Light" panose="020B0402020203020204"/>
              </a:rPr>
              <a:t>School Environment: Issues preventing a student from accessing their education due to the safety, behavior, and environment issues, or actions of students or staff against the student that signal a need for intervention or support from the school. This category also includes bullying and corporal punishment.</a:t>
            </a:r>
          </a:p>
          <a:p>
            <a:pPr marL="285750" indent="-285750">
              <a:buFont typeface="Arial" panose="020B0604020202020204" pitchFamily="34" charset="0"/>
              <a:buChar char="•"/>
            </a:pPr>
            <a:r>
              <a:rPr lang="en-US" sz="1600" dirty="0">
                <a:latin typeface="Avenir Light" panose="020B0402020203020204"/>
              </a:rPr>
              <a:t>Bullying: School Environment issues in which a member of the school community is bullying a student. This includes the legal definition, a family member’s impressions, and sexual assault.</a:t>
            </a:r>
          </a:p>
          <a:p>
            <a:pPr marL="285750" indent="-285750">
              <a:buFont typeface="Arial" panose="020B0604020202020204" pitchFamily="34" charset="0"/>
              <a:buChar char="•"/>
            </a:pPr>
            <a:r>
              <a:rPr lang="en-US" sz="1600" dirty="0">
                <a:latin typeface="Avenir Light" panose="020B0402020203020204"/>
              </a:rPr>
              <a:t>Discipline - Expulsion/Suspension: Issues regarding a student who has been temporarily or permanently placed out of school due to a behavior or disciplinary infraction.</a:t>
            </a:r>
          </a:p>
          <a:p>
            <a:pPr marL="285750" indent="-285750">
              <a:buFont typeface="Arial" panose="020B0604020202020204" pitchFamily="34" charset="0"/>
              <a:buChar char="•"/>
            </a:pPr>
            <a:r>
              <a:rPr lang="en-US" sz="1600" dirty="0">
                <a:latin typeface="Avenir Light" panose="020B0402020203020204"/>
              </a:rPr>
              <a:t>Other: Issues preventing a student from accessing their education due to issues unrelated to any of the other issues.</a:t>
            </a:r>
          </a:p>
          <a:p>
            <a:pPr marL="171450" indent="-171450">
              <a:buFont typeface="Arial" panose="020B0604020202020204" pitchFamily="34" charset="0"/>
              <a:buChar char="•"/>
            </a:pPr>
            <a:endParaRPr lang="en-US" sz="1200" dirty="0"/>
          </a:p>
        </p:txBody>
      </p:sp>
      <p:sp>
        <p:nvSpPr>
          <p:cNvPr id="4" name="Title 1"/>
          <p:cNvSpPr txBox="1">
            <a:spLocks/>
          </p:cNvSpPr>
          <p:nvPr/>
        </p:nvSpPr>
        <p:spPr>
          <a:xfrm>
            <a:off x="838200" y="365126"/>
            <a:ext cx="10515600" cy="1013482"/>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Category Definitions</a:t>
            </a:r>
          </a:p>
          <a:p>
            <a:pPr algn="ctr"/>
            <a:r>
              <a:rPr lang="en-US" sz="2000" b="1" dirty="0">
                <a:solidFill>
                  <a:srgbClr val="7030A0"/>
                </a:solidFill>
                <a:latin typeface="Avenir Light" panose="020B0402020203020204"/>
              </a:rPr>
              <a:t>This is list provides definitions for the categories shown on the previous slide. </a:t>
            </a:r>
          </a:p>
        </p:txBody>
      </p:sp>
    </p:spTree>
    <p:extLst>
      <p:ext uri="{BB962C8B-B14F-4D97-AF65-F5344CB8AC3E}">
        <p14:creationId xmlns:p14="http://schemas.microsoft.com/office/powerpoint/2010/main" val="3648779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54D485-509B-4C61-A108-CEC58BB1C493}"/>
              </a:ext>
            </a:extLst>
          </p:cNvPr>
          <p:cNvSpPr>
            <a:spLocks noGrp="1"/>
          </p:cNvSpPr>
          <p:nvPr>
            <p:ph type="sldNum" sz="quarter" idx="12"/>
          </p:nvPr>
        </p:nvSpPr>
        <p:spPr/>
        <p:txBody>
          <a:bodyPr/>
          <a:lstStyle/>
          <a:p>
            <a:fld id="{5EF5F4EE-6541-124B-A595-F86701179FAA}" type="slidenum">
              <a:rPr lang="en-US" smtClean="0"/>
              <a:t>14</a:t>
            </a:fld>
            <a:endParaRPr lang="en-US"/>
          </a:p>
        </p:txBody>
      </p:sp>
      <p:sp>
        <p:nvSpPr>
          <p:cNvPr id="4" name="Title 1">
            <a:extLst>
              <a:ext uri="{FF2B5EF4-FFF2-40B4-BE49-F238E27FC236}">
                <a16:creationId xmlns:a16="http://schemas.microsoft.com/office/drawing/2014/main" id="{F7E48123-4247-473A-84F9-A9002C1DE181}"/>
              </a:ext>
            </a:extLst>
          </p:cNvPr>
          <p:cNvSpPr txBox="1">
            <a:spLocks/>
          </p:cNvSpPr>
          <p:nvPr/>
        </p:nvSpPr>
        <p:spPr>
          <a:xfrm>
            <a:off x="538942" y="166688"/>
            <a:ext cx="10515600" cy="1013482"/>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Cases by Category (Special Education)</a:t>
            </a:r>
          </a:p>
          <a:p>
            <a:pPr algn="ctr"/>
            <a:r>
              <a:rPr lang="en-US" sz="2000" b="1" dirty="0">
                <a:solidFill>
                  <a:srgbClr val="7030A0"/>
                </a:solidFill>
                <a:latin typeface="Avenir Light" panose="020B0402020203020204"/>
              </a:rPr>
              <a:t>This chart represents all cases collected between November 1, 2018 and January 31, 2019.</a:t>
            </a:r>
          </a:p>
        </p:txBody>
      </p:sp>
      <p:graphicFrame>
        <p:nvGraphicFramePr>
          <p:cNvPr id="5" name="Chart 4">
            <a:extLst>
              <a:ext uri="{FF2B5EF4-FFF2-40B4-BE49-F238E27FC236}">
                <a16:creationId xmlns:a16="http://schemas.microsoft.com/office/drawing/2014/main" id="{CD200CB4-17D0-446B-83FB-02DF92AA72D7}"/>
              </a:ext>
            </a:extLst>
          </p:cNvPr>
          <p:cNvGraphicFramePr>
            <a:graphicFrameLocks/>
          </p:cNvGraphicFramePr>
          <p:nvPr>
            <p:extLst/>
          </p:nvPr>
        </p:nvGraphicFramePr>
        <p:xfrm>
          <a:off x="-158530" y="961746"/>
          <a:ext cx="4391587" cy="3439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3EF0CB8E-93D5-4F18-B30C-DB9B86A80E4E}"/>
              </a:ext>
            </a:extLst>
          </p:cNvPr>
          <p:cNvGraphicFramePr>
            <a:graphicFrameLocks/>
          </p:cNvGraphicFramePr>
          <p:nvPr>
            <p:extLst/>
          </p:nvPr>
        </p:nvGraphicFramePr>
        <p:xfrm>
          <a:off x="7385539" y="1150964"/>
          <a:ext cx="3996544" cy="32502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9EC7911-AD89-483B-9FE1-F4779175E375}"/>
              </a:ext>
            </a:extLst>
          </p:cNvPr>
          <p:cNvGraphicFramePr>
            <a:graphicFrameLocks/>
          </p:cNvGraphicFramePr>
          <p:nvPr>
            <p:extLst/>
          </p:nvPr>
        </p:nvGraphicFramePr>
        <p:xfrm>
          <a:off x="2137980" y="4081283"/>
          <a:ext cx="2866099" cy="31183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A6C6F344-8A03-452A-83A1-7E04057D151E}"/>
              </a:ext>
            </a:extLst>
          </p:cNvPr>
          <p:cNvGraphicFramePr>
            <a:graphicFrameLocks/>
          </p:cNvGraphicFramePr>
          <p:nvPr>
            <p:extLst/>
          </p:nvPr>
        </p:nvGraphicFramePr>
        <p:xfrm>
          <a:off x="5399241" y="3598817"/>
          <a:ext cx="5954559" cy="459446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457FBDC0-3120-4A6B-A1E7-0497D13A340A}"/>
              </a:ext>
            </a:extLst>
          </p:cNvPr>
          <p:cNvSpPr txBox="1"/>
          <p:nvPr/>
        </p:nvSpPr>
        <p:spPr>
          <a:xfrm>
            <a:off x="50242" y="1150964"/>
            <a:ext cx="3100421" cy="369332"/>
          </a:xfrm>
          <a:prstGeom prst="rect">
            <a:avLst/>
          </a:prstGeom>
          <a:noFill/>
        </p:spPr>
        <p:txBody>
          <a:bodyPr wrap="square" rtlCol="0">
            <a:spAutoFit/>
          </a:bodyPr>
          <a:lstStyle/>
          <a:p>
            <a:r>
              <a:rPr lang="en-US" dirty="0">
                <a:latin typeface="Avenir Light" panose="020B0402020203020204"/>
              </a:rPr>
              <a:t>Student Ward of Residence</a:t>
            </a:r>
          </a:p>
        </p:txBody>
      </p:sp>
      <p:sp>
        <p:nvSpPr>
          <p:cNvPr id="10" name="TextBox 9">
            <a:extLst>
              <a:ext uri="{FF2B5EF4-FFF2-40B4-BE49-F238E27FC236}">
                <a16:creationId xmlns:a16="http://schemas.microsoft.com/office/drawing/2014/main" id="{EA4CAAE0-9515-4A33-AD1D-2DE42620E930}"/>
              </a:ext>
            </a:extLst>
          </p:cNvPr>
          <p:cNvSpPr txBox="1"/>
          <p:nvPr/>
        </p:nvSpPr>
        <p:spPr>
          <a:xfrm>
            <a:off x="6610433" y="4216512"/>
            <a:ext cx="1550211" cy="369332"/>
          </a:xfrm>
          <a:prstGeom prst="rect">
            <a:avLst/>
          </a:prstGeom>
          <a:noFill/>
        </p:spPr>
        <p:txBody>
          <a:bodyPr wrap="square" rtlCol="0">
            <a:spAutoFit/>
          </a:bodyPr>
          <a:lstStyle/>
          <a:p>
            <a:r>
              <a:rPr lang="en-US" dirty="0">
                <a:latin typeface="Avenir Light" panose="020B0402020203020204"/>
              </a:rPr>
              <a:t>Student Race</a:t>
            </a:r>
          </a:p>
        </p:txBody>
      </p:sp>
      <p:sp>
        <p:nvSpPr>
          <p:cNvPr id="11" name="TextBox 10">
            <a:extLst>
              <a:ext uri="{FF2B5EF4-FFF2-40B4-BE49-F238E27FC236}">
                <a16:creationId xmlns:a16="http://schemas.microsoft.com/office/drawing/2014/main" id="{4F3BBB20-8BBA-4289-B75F-A44E30643B46}"/>
              </a:ext>
            </a:extLst>
          </p:cNvPr>
          <p:cNvSpPr txBox="1"/>
          <p:nvPr/>
        </p:nvSpPr>
        <p:spPr>
          <a:xfrm>
            <a:off x="9306448" y="1155903"/>
            <a:ext cx="1575917" cy="369332"/>
          </a:xfrm>
          <a:prstGeom prst="rect">
            <a:avLst/>
          </a:prstGeom>
          <a:noFill/>
        </p:spPr>
        <p:txBody>
          <a:bodyPr wrap="square" rtlCol="0">
            <a:spAutoFit/>
          </a:bodyPr>
          <a:lstStyle/>
          <a:p>
            <a:r>
              <a:rPr lang="en-US" dirty="0">
                <a:latin typeface="Avenir Light" panose="020B0402020203020204"/>
              </a:rPr>
              <a:t>School Ward</a:t>
            </a:r>
          </a:p>
        </p:txBody>
      </p:sp>
      <p:sp>
        <p:nvSpPr>
          <p:cNvPr id="12" name="TextBox 11">
            <a:extLst>
              <a:ext uri="{FF2B5EF4-FFF2-40B4-BE49-F238E27FC236}">
                <a16:creationId xmlns:a16="http://schemas.microsoft.com/office/drawing/2014/main" id="{5DB33096-20EF-496A-B3C7-45D68F81A816}"/>
              </a:ext>
            </a:extLst>
          </p:cNvPr>
          <p:cNvSpPr txBox="1"/>
          <p:nvPr/>
        </p:nvSpPr>
        <p:spPr>
          <a:xfrm>
            <a:off x="2834880" y="4216512"/>
            <a:ext cx="3100421" cy="369332"/>
          </a:xfrm>
          <a:prstGeom prst="rect">
            <a:avLst/>
          </a:prstGeom>
          <a:noFill/>
        </p:spPr>
        <p:txBody>
          <a:bodyPr wrap="square" rtlCol="0">
            <a:spAutoFit/>
          </a:bodyPr>
          <a:lstStyle/>
          <a:p>
            <a:r>
              <a:rPr lang="en-US" dirty="0">
                <a:latin typeface="Avenir Light" panose="020B0402020203020204"/>
              </a:rPr>
              <a:t>Student Grade Band</a:t>
            </a:r>
          </a:p>
        </p:txBody>
      </p:sp>
      <p:sp>
        <p:nvSpPr>
          <p:cNvPr id="13" name="TextBox 12">
            <a:extLst>
              <a:ext uri="{FF2B5EF4-FFF2-40B4-BE49-F238E27FC236}">
                <a16:creationId xmlns:a16="http://schemas.microsoft.com/office/drawing/2014/main" id="{E2BC03AA-DBF2-431C-8387-0103FCC649D5}"/>
              </a:ext>
            </a:extLst>
          </p:cNvPr>
          <p:cNvSpPr txBox="1"/>
          <p:nvPr/>
        </p:nvSpPr>
        <p:spPr>
          <a:xfrm>
            <a:off x="4806462" y="1597458"/>
            <a:ext cx="2535925" cy="1846659"/>
          </a:xfrm>
          <a:prstGeom prst="rect">
            <a:avLst/>
          </a:prstGeom>
          <a:noFill/>
          <a:ln w="57150">
            <a:solidFill>
              <a:schemeClr val="tx1"/>
            </a:solidFill>
          </a:ln>
        </p:spPr>
        <p:txBody>
          <a:bodyPr wrap="square" rtlCol="0">
            <a:spAutoFit/>
          </a:bodyPr>
          <a:lstStyle/>
          <a:p>
            <a:pPr algn="ctr"/>
            <a:r>
              <a:rPr lang="en-US" sz="6600" b="1" dirty="0">
                <a:solidFill>
                  <a:srgbClr val="7030A0"/>
                </a:solidFill>
                <a:latin typeface="Avenir Light" panose="020B0402020203020204"/>
              </a:rPr>
              <a:t>32</a:t>
            </a:r>
            <a:r>
              <a:rPr lang="en-US" dirty="0">
                <a:latin typeface="Avenir Light" panose="020B0402020203020204"/>
              </a:rPr>
              <a:t> </a:t>
            </a:r>
          </a:p>
          <a:p>
            <a:pPr algn="ctr"/>
            <a:r>
              <a:rPr lang="en-US" sz="1600" b="1" dirty="0">
                <a:latin typeface="Avenir Light" panose="020B0402020203020204"/>
              </a:rPr>
              <a:t>Cases in Quarter 2 with Special Education as the core issue. </a:t>
            </a:r>
          </a:p>
        </p:txBody>
      </p:sp>
    </p:spTree>
    <p:extLst>
      <p:ext uri="{BB962C8B-B14F-4D97-AF65-F5344CB8AC3E}">
        <p14:creationId xmlns:p14="http://schemas.microsoft.com/office/powerpoint/2010/main" val="1848979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54D485-509B-4C61-A108-CEC58BB1C493}"/>
              </a:ext>
            </a:extLst>
          </p:cNvPr>
          <p:cNvSpPr>
            <a:spLocks noGrp="1"/>
          </p:cNvSpPr>
          <p:nvPr>
            <p:ph type="sldNum" sz="quarter" idx="12"/>
          </p:nvPr>
        </p:nvSpPr>
        <p:spPr/>
        <p:txBody>
          <a:bodyPr/>
          <a:lstStyle/>
          <a:p>
            <a:fld id="{5EF5F4EE-6541-124B-A595-F86701179FAA}" type="slidenum">
              <a:rPr lang="en-US" smtClean="0"/>
              <a:t>15</a:t>
            </a:fld>
            <a:endParaRPr lang="en-US"/>
          </a:p>
        </p:txBody>
      </p:sp>
      <p:sp>
        <p:nvSpPr>
          <p:cNvPr id="4" name="Title 1">
            <a:extLst>
              <a:ext uri="{FF2B5EF4-FFF2-40B4-BE49-F238E27FC236}">
                <a16:creationId xmlns:a16="http://schemas.microsoft.com/office/drawing/2014/main" id="{F7E48123-4247-473A-84F9-A9002C1DE181}"/>
              </a:ext>
            </a:extLst>
          </p:cNvPr>
          <p:cNvSpPr txBox="1">
            <a:spLocks/>
          </p:cNvSpPr>
          <p:nvPr/>
        </p:nvSpPr>
        <p:spPr>
          <a:xfrm>
            <a:off x="538942" y="166688"/>
            <a:ext cx="10515600" cy="1013482"/>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Cases by Category (Bullying)</a:t>
            </a:r>
          </a:p>
          <a:p>
            <a:pPr algn="ctr"/>
            <a:r>
              <a:rPr lang="en-US" sz="2000" b="1" dirty="0">
                <a:solidFill>
                  <a:srgbClr val="7030A0"/>
                </a:solidFill>
                <a:latin typeface="Avenir Light" panose="020B0402020203020204"/>
              </a:rPr>
              <a:t>This chart represents all cases collected between November 1, 2018 and January 31, 2019.</a:t>
            </a:r>
          </a:p>
        </p:txBody>
      </p:sp>
      <p:graphicFrame>
        <p:nvGraphicFramePr>
          <p:cNvPr id="5" name="Chart 4">
            <a:extLst>
              <a:ext uri="{FF2B5EF4-FFF2-40B4-BE49-F238E27FC236}">
                <a16:creationId xmlns:a16="http://schemas.microsoft.com/office/drawing/2014/main" id="{CD200CB4-17D0-446B-83FB-02DF92AA72D7}"/>
              </a:ext>
            </a:extLst>
          </p:cNvPr>
          <p:cNvGraphicFramePr>
            <a:graphicFrameLocks/>
          </p:cNvGraphicFramePr>
          <p:nvPr>
            <p:extLst>
              <p:ext uri="{D42A27DB-BD31-4B8C-83A1-F6EECF244321}">
                <p14:modId xmlns:p14="http://schemas.microsoft.com/office/powerpoint/2010/main" val="2668574143"/>
              </p:ext>
            </p:extLst>
          </p:nvPr>
        </p:nvGraphicFramePr>
        <p:xfrm>
          <a:off x="139368" y="961746"/>
          <a:ext cx="4391587" cy="3439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3EF0CB8E-93D5-4F18-B30C-DB9B86A80E4E}"/>
              </a:ext>
            </a:extLst>
          </p:cNvPr>
          <p:cNvGraphicFramePr>
            <a:graphicFrameLocks/>
          </p:cNvGraphicFramePr>
          <p:nvPr>
            <p:extLst>
              <p:ext uri="{D42A27DB-BD31-4B8C-83A1-F6EECF244321}">
                <p14:modId xmlns:p14="http://schemas.microsoft.com/office/powerpoint/2010/main" val="546087885"/>
              </p:ext>
            </p:extLst>
          </p:nvPr>
        </p:nvGraphicFramePr>
        <p:xfrm>
          <a:off x="7385539" y="1150964"/>
          <a:ext cx="3996544" cy="32502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9EC7911-AD89-483B-9FE1-F4779175E375}"/>
              </a:ext>
            </a:extLst>
          </p:cNvPr>
          <p:cNvGraphicFramePr>
            <a:graphicFrameLocks/>
          </p:cNvGraphicFramePr>
          <p:nvPr>
            <p:extLst>
              <p:ext uri="{D42A27DB-BD31-4B8C-83A1-F6EECF244321}">
                <p14:modId xmlns:p14="http://schemas.microsoft.com/office/powerpoint/2010/main" val="3634337116"/>
              </p:ext>
            </p:extLst>
          </p:nvPr>
        </p:nvGraphicFramePr>
        <p:xfrm>
          <a:off x="2137980" y="4081283"/>
          <a:ext cx="2866099" cy="31183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A6C6F344-8A03-452A-83A1-7E04057D151E}"/>
              </a:ext>
            </a:extLst>
          </p:cNvPr>
          <p:cNvGraphicFramePr>
            <a:graphicFrameLocks/>
          </p:cNvGraphicFramePr>
          <p:nvPr>
            <p:extLst>
              <p:ext uri="{D42A27DB-BD31-4B8C-83A1-F6EECF244321}">
                <p14:modId xmlns:p14="http://schemas.microsoft.com/office/powerpoint/2010/main" val="594733464"/>
              </p:ext>
            </p:extLst>
          </p:nvPr>
        </p:nvGraphicFramePr>
        <p:xfrm>
          <a:off x="5399241" y="3598817"/>
          <a:ext cx="5954559" cy="459446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457FBDC0-3120-4A6B-A1E7-0497D13A340A}"/>
              </a:ext>
            </a:extLst>
          </p:cNvPr>
          <p:cNvSpPr txBox="1"/>
          <p:nvPr/>
        </p:nvSpPr>
        <p:spPr>
          <a:xfrm>
            <a:off x="50242" y="1150964"/>
            <a:ext cx="3100421" cy="369332"/>
          </a:xfrm>
          <a:prstGeom prst="rect">
            <a:avLst/>
          </a:prstGeom>
          <a:noFill/>
        </p:spPr>
        <p:txBody>
          <a:bodyPr wrap="square" rtlCol="0">
            <a:spAutoFit/>
          </a:bodyPr>
          <a:lstStyle/>
          <a:p>
            <a:r>
              <a:rPr lang="en-US" dirty="0">
                <a:latin typeface="Avenir Light" panose="020B0402020203020204"/>
              </a:rPr>
              <a:t>Student Ward of Residence</a:t>
            </a:r>
          </a:p>
        </p:txBody>
      </p:sp>
      <p:sp>
        <p:nvSpPr>
          <p:cNvPr id="10" name="TextBox 9">
            <a:extLst>
              <a:ext uri="{FF2B5EF4-FFF2-40B4-BE49-F238E27FC236}">
                <a16:creationId xmlns:a16="http://schemas.microsoft.com/office/drawing/2014/main" id="{EA4CAAE0-9515-4A33-AD1D-2DE42620E930}"/>
              </a:ext>
            </a:extLst>
          </p:cNvPr>
          <p:cNvSpPr txBox="1"/>
          <p:nvPr/>
        </p:nvSpPr>
        <p:spPr>
          <a:xfrm>
            <a:off x="6610433" y="4216512"/>
            <a:ext cx="1550211" cy="369332"/>
          </a:xfrm>
          <a:prstGeom prst="rect">
            <a:avLst/>
          </a:prstGeom>
          <a:noFill/>
        </p:spPr>
        <p:txBody>
          <a:bodyPr wrap="square" rtlCol="0">
            <a:spAutoFit/>
          </a:bodyPr>
          <a:lstStyle/>
          <a:p>
            <a:r>
              <a:rPr lang="en-US" dirty="0">
                <a:latin typeface="Avenir Light" panose="020B0402020203020204"/>
              </a:rPr>
              <a:t>Student Race</a:t>
            </a:r>
          </a:p>
        </p:txBody>
      </p:sp>
      <p:sp>
        <p:nvSpPr>
          <p:cNvPr id="11" name="TextBox 10">
            <a:extLst>
              <a:ext uri="{FF2B5EF4-FFF2-40B4-BE49-F238E27FC236}">
                <a16:creationId xmlns:a16="http://schemas.microsoft.com/office/drawing/2014/main" id="{4F3BBB20-8BBA-4289-B75F-A44E30643B46}"/>
              </a:ext>
            </a:extLst>
          </p:cNvPr>
          <p:cNvSpPr txBox="1"/>
          <p:nvPr/>
        </p:nvSpPr>
        <p:spPr>
          <a:xfrm>
            <a:off x="9306448" y="1155903"/>
            <a:ext cx="1575917" cy="369332"/>
          </a:xfrm>
          <a:prstGeom prst="rect">
            <a:avLst/>
          </a:prstGeom>
          <a:noFill/>
        </p:spPr>
        <p:txBody>
          <a:bodyPr wrap="square" rtlCol="0">
            <a:spAutoFit/>
          </a:bodyPr>
          <a:lstStyle/>
          <a:p>
            <a:r>
              <a:rPr lang="en-US" dirty="0">
                <a:latin typeface="Avenir Light" panose="020B0402020203020204"/>
              </a:rPr>
              <a:t>School Ward</a:t>
            </a:r>
          </a:p>
        </p:txBody>
      </p:sp>
      <p:sp>
        <p:nvSpPr>
          <p:cNvPr id="12" name="TextBox 11">
            <a:extLst>
              <a:ext uri="{FF2B5EF4-FFF2-40B4-BE49-F238E27FC236}">
                <a16:creationId xmlns:a16="http://schemas.microsoft.com/office/drawing/2014/main" id="{5DB33096-20EF-496A-B3C7-45D68F81A816}"/>
              </a:ext>
            </a:extLst>
          </p:cNvPr>
          <p:cNvSpPr txBox="1"/>
          <p:nvPr/>
        </p:nvSpPr>
        <p:spPr>
          <a:xfrm>
            <a:off x="2834880" y="4216512"/>
            <a:ext cx="3100421" cy="369332"/>
          </a:xfrm>
          <a:prstGeom prst="rect">
            <a:avLst/>
          </a:prstGeom>
          <a:noFill/>
        </p:spPr>
        <p:txBody>
          <a:bodyPr wrap="square" rtlCol="0">
            <a:spAutoFit/>
          </a:bodyPr>
          <a:lstStyle/>
          <a:p>
            <a:r>
              <a:rPr lang="en-US" dirty="0">
                <a:latin typeface="Avenir Light" panose="020B0402020203020204"/>
              </a:rPr>
              <a:t>Student Grade Band</a:t>
            </a:r>
          </a:p>
        </p:txBody>
      </p:sp>
      <p:sp>
        <p:nvSpPr>
          <p:cNvPr id="13" name="TextBox 12">
            <a:extLst>
              <a:ext uri="{FF2B5EF4-FFF2-40B4-BE49-F238E27FC236}">
                <a16:creationId xmlns:a16="http://schemas.microsoft.com/office/drawing/2014/main" id="{E2BC03AA-DBF2-431C-8387-0103FCC649D5}"/>
              </a:ext>
            </a:extLst>
          </p:cNvPr>
          <p:cNvSpPr txBox="1"/>
          <p:nvPr/>
        </p:nvSpPr>
        <p:spPr>
          <a:xfrm>
            <a:off x="4806462" y="1597458"/>
            <a:ext cx="2535925" cy="1600438"/>
          </a:xfrm>
          <a:prstGeom prst="rect">
            <a:avLst/>
          </a:prstGeom>
          <a:noFill/>
          <a:ln w="57150">
            <a:solidFill>
              <a:schemeClr val="tx1"/>
            </a:solidFill>
          </a:ln>
        </p:spPr>
        <p:txBody>
          <a:bodyPr wrap="square" rtlCol="0">
            <a:spAutoFit/>
          </a:bodyPr>
          <a:lstStyle/>
          <a:p>
            <a:pPr algn="ctr"/>
            <a:r>
              <a:rPr lang="en-US" sz="6600" b="1" dirty="0">
                <a:solidFill>
                  <a:srgbClr val="7030A0"/>
                </a:solidFill>
                <a:latin typeface="Avenir Light" panose="020B0402020203020204"/>
              </a:rPr>
              <a:t>25</a:t>
            </a:r>
            <a:r>
              <a:rPr lang="en-US" dirty="0">
                <a:latin typeface="Avenir Light" panose="020B0402020203020204"/>
              </a:rPr>
              <a:t> </a:t>
            </a:r>
          </a:p>
          <a:p>
            <a:pPr algn="ctr"/>
            <a:r>
              <a:rPr lang="en-US" sz="1600" b="1" dirty="0">
                <a:latin typeface="Avenir Light" panose="020B0402020203020204"/>
              </a:rPr>
              <a:t>Cases in Quarter 2 with Bullying as the core issue. </a:t>
            </a:r>
          </a:p>
        </p:txBody>
      </p:sp>
    </p:spTree>
    <p:extLst>
      <p:ext uri="{BB962C8B-B14F-4D97-AF65-F5344CB8AC3E}">
        <p14:creationId xmlns:p14="http://schemas.microsoft.com/office/powerpoint/2010/main" val="2124485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B00EDF-F1E8-409A-A294-969ADDD7CDC0}"/>
              </a:ext>
            </a:extLst>
          </p:cNvPr>
          <p:cNvSpPr>
            <a:spLocks noGrp="1"/>
          </p:cNvSpPr>
          <p:nvPr>
            <p:ph type="sldNum" sz="quarter" idx="12"/>
          </p:nvPr>
        </p:nvSpPr>
        <p:spPr/>
        <p:txBody>
          <a:bodyPr/>
          <a:lstStyle/>
          <a:p>
            <a:fld id="{5EF5F4EE-6541-124B-A595-F86701179FAA}" type="slidenum">
              <a:rPr lang="en-US" smtClean="0"/>
              <a:t>16</a:t>
            </a:fld>
            <a:endParaRPr lang="en-US"/>
          </a:p>
        </p:txBody>
      </p:sp>
      <p:graphicFrame>
        <p:nvGraphicFramePr>
          <p:cNvPr id="3" name="Chart 2">
            <a:extLst>
              <a:ext uri="{FF2B5EF4-FFF2-40B4-BE49-F238E27FC236}">
                <a16:creationId xmlns:a16="http://schemas.microsoft.com/office/drawing/2014/main" id="{DDC7A71A-6833-4FA7-8A86-70F01E2C270F}"/>
              </a:ext>
            </a:extLst>
          </p:cNvPr>
          <p:cNvGraphicFramePr>
            <a:graphicFrameLocks/>
          </p:cNvGraphicFramePr>
          <p:nvPr>
            <p:extLst>
              <p:ext uri="{D42A27DB-BD31-4B8C-83A1-F6EECF244321}">
                <p14:modId xmlns:p14="http://schemas.microsoft.com/office/powerpoint/2010/main" val="3660579667"/>
              </p:ext>
            </p:extLst>
          </p:nvPr>
        </p:nvGraphicFramePr>
        <p:xfrm>
          <a:off x="-23097" y="797692"/>
          <a:ext cx="10177669" cy="574122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99E39FA-2E81-41DD-BF7B-71CD76514650}"/>
              </a:ext>
            </a:extLst>
          </p:cNvPr>
          <p:cNvSpPr txBox="1"/>
          <p:nvPr/>
        </p:nvSpPr>
        <p:spPr>
          <a:xfrm>
            <a:off x="75217" y="6356350"/>
            <a:ext cx="628162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Quarter 2 Report</a:t>
            </a:r>
            <a:r>
              <a:rPr lang="en-US" dirty="0">
                <a:solidFill>
                  <a:schemeClr val="bg1">
                    <a:lumMod val="50000"/>
                  </a:schemeClr>
                </a:solidFill>
                <a:latin typeface="Chalkduster"/>
              </a:rPr>
              <a:t>: November 1, 2018 – January 31, 2019 </a:t>
            </a:r>
            <a:endParaRPr lang="en-US" dirty="0">
              <a:solidFill>
                <a:prstClr val="black"/>
              </a:solidFill>
            </a:endParaRPr>
          </a:p>
        </p:txBody>
      </p:sp>
      <p:sp>
        <p:nvSpPr>
          <p:cNvPr id="5" name="Title 1">
            <a:extLst>
              <a:ext uri="{FF2B5EF4-FFF2-40B4-BE49-F238E27FC236}">
                <a16:creationId xmlns:a16="http://schemas.microsoft.com/office/drawing/2014/main" id="{D320563B-94B4-4A22-A0AD-4F40021B2604}"/>
              </a:ext>
            </a:extLst>
          </p:cNvPr>
          <p:cNvSpPr txBox="1">
            <a:spLocks/>
          </p:cNvSpPr>
          <p:nvPr/>
        </p:nvSpPr>
        <p:spPr>
          <a:xfrm>
            <a:off x="855795" y="132318"/>
            <a:ext cx="11002086" cy="1211340"/>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Cases by Student Race</a:t>
            </a:r>
          </a:p>
          <a:p>
            <a:pPr algn="ctr"/>
            <a:r>
              <a:rPr lang="en-US" sz="2000" b="1" dirty="0">
                <a:solidFill>
                  <a:srgbClr val="7030A0"/>
                </a:solidFill>
                <a:latin typeface="Avenir Light" panose="020B0402020203020204"/>
              </a:rPr>
              <a:t>This chart represents all cases collected between November 1, 2018 and January 31, 2019.</a:t>
            </a:r>
          </a:p>
        </p:txBody>
      </p:sp>
      <p:graphicFrame>
        <p:nvGraphicFramePr>
          <p:cNvPr id="6" name="Chart 5">
            <a:extLst>
              <a:ext uri="{FF2B5EF4-FFF2-40B4-BE49-F238E27FC236}">
                <a16:creationId xmlns:a16="http://schemas.microsoft.com/office/drawing/2014/main" id="{764EEB83-79D1-4534-9234-385918AB98A2}"/>
              </a:ext>
            </a:extLst>
          </p:cNvPr>
          <p:cNvGraphicFramePr>
            <a:graphicFrameLocks/>
          </p:cNvGraphicFramePr>
          <p:nvPr>
            <p:extLst>
              <p:ext uri="{D42A27DB-BD31-4B8C-83A1-F6EECF244321}">
                <p14:modId xmlns:p14="http://schemas.microsoft.com/office/powerpoint/2010/main" val="1370432666"/>
              </p:ext>
            </p:extLst>
          </p:nvPr>
        </p:nvGraphicFramePr>
        <p:xfrm>
          <a:off x="1939113" y="4433068"/>
          <a:ext cx="10177669" cy="57412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BF1770D8-6DA5-4520-86E3-DBC61FBF2BC0}"/>
              </a:ext>
            </a:extLst>
          </p:cNvPr>
          <p:cNvSpPr txBox="1"/>
          <p:nvPr/>
        </p:nvSpPr>
        <p:spPr>
          <a:xfrm>
            <a:off x="8610600" y="2655496"/>
            <a:ext cx="2743200" cy="2025612"/>
          </a:xfrm>
          <a:prstGeom prst="rect">
            <a:avLst/>
          </a:prstGeom>
          <a:ln w="5715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200" dirty="0">
              <a:solidFill>
                <a:srgbClr val="7030A0"/>
              </a:solidFill>
              <a:latin typeface="Avenir Light" panose="020B0402020203020204"/>
            </a:endParaRPr>
          </a:p>
          <a:p>
            <a:r>
              <a:rPr lang="en-US" sz="1200" dirty="0">
                <a:solidFill>
                  <a:srgbClr val="7030A0"/>
                </a:solidFill>
                <a:latin typeface="Avenir Light" panose="020B0402020203020204"/>
              </a:rPr>
              <a:t>According to Education Forward DC, the student population in DC is</a:t>
            </a:r>
          </a:p>
          <a:p>
            <a:r>
              <a:rPr lang="en-US" sz="1200" dirty="0">
                <a:solidFill>
                  <a:srgbClr val="7030A0"/>
                </a:solidFill>
                <a:latin typeface="Avenir Light" panose="020B0402020203020204"/>
              </a:rPr>
              <a:t> </a:t>
            </a:r>
          </a:p>
          <a:p>
            <a:pPr marL="171450" indent="-171450">
              <a:buFont typeface="Arial" panose="020B0604020202020204" pitchFamily="34" charset="0"/>
              <a:buChar char="•"/>
            </a:pPr>
            <a:r>
              <a:rPr lang="en-US" sz="1400" b="1" dirty="0">
                <a:latin typeface="Avenir Light" panose="020B0402020203020204"/>
              </a:rPr>
              <a:t>71% African American</a:t>
            </a:r>
          </a:p>
          <a:p>
            <a:pPr marL="171450" indent="-171450">
              <a:buFont typeface="Arial" panose="020B0604020202020204" pitchFamily="34" charset="0"/>
              <a:buChar char="•"/>
            </a:pPr>
            <a:r>
              <a:rPr lang="en-US" sz="1400" b="1" dirty="0">
                <a:latin typeface="Avenir Light" panose="020B0402020203020204"/>
              </a:rPr>
              <a:t>17% Hispanic</a:t>
            </a:r>
          </a:p>
          <a:p>
            <a:pPr marL="171450" indent="-171450">
              <a:buFont typeface="Arial" panose="020B0604020202020204" pitchFamily="34" charset="0"/>
              <a:buChar char="•"/>
            </a:pPr>
            <a:r>
              <a:rPr lang="en-US" sz="1400" b="1" dirty="0">
                <a:latin typeface="Avenir Light" panose="020B0402020203020204"/>
              </a:rPr>
              <a:t>9% Caucasian</a:t>
            </a:r>
          </a:p>
          <a:p>
            <a:pPr marL="171450" indent="-171450">
              <a:buFont typeface="Arial" panose="020B0604020202020204" pitchFamily="34" charset="0"/>
              <a:buChar char="•"/>
            </a:pPr>
            <a:r>
              <a:rPr lang="en-US" sz="1400" b="1" dirty="0">
                <a:latin typeface="Avenir Light" panose="020B0402020203020204"/>
              </a:rPr>
              <a:t>2% Asian</a:t>
            </a:r>
          </a:p>
          <a:p>
            <a:pPr marL="171450" indent="-171450">
              <a:buFont typeface="Arial" panose="020B0604020202020204" pitchFamily="34" charset="0"/>
              <a:buChar char="•"/>
            </a:pPr>
            <a:r>
              <a:rPr lang="en-US" sz="1400" b="1" dirty="0">
                <a:latin typeface="Avenir Light" panose="020B0402020203020204"/>
              </a:rPr>
              <a:t>2% Multiracial</a:t>
            </a:r>
          </a:p>
        </p:txBody>
      </p:sp>
    </p:spTree>
    <p:extLst>
      <p:ext uri="{BB962C8B-B14F-4D97-AF65-F5344CB8AC3E}">
        <p14:creationId xmlns:p14="http://schemas.microsoft.com/office/powerpoint/2010/main" val="49331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EF5F4EE-6541-124B-A595-F86701179FAA}" type="slidenum">
              <a:rPr lang="en-US" smtClean="0"/>
              <a:t>17</a:t>
            </a:fld>
            <a:endParaRPr lang="en-US"/>
          </a:p>
        </p:txBody>
      </p:sp>
      <p:graphicFrame>
        <p:nvGraphicFramePr>
          <p:cNvPr id="4" name="Chart 3"/>
          <p:cNvGraphicFramePr>
            <a:graphicFrameLocks/>
          </p:cNvGraphicFramePr>
          <p:nvPr>
            <p:extLst>
              <p:ext uri="{D42A27DB-BD31-4B8C-83A1-F6EECF244321}">
                <p14:modId xmlns:p14="http://schemas.microsoft.com/office/powerpoint/2010/main" val="4086990179"/>
              </p:ext>
            </p:extLst>
          </p:nvPr>
        </p:nvGraphicFramePr>
        <p:xfrm>
          <a:off x="75217" y="1619502"/>
          <a:ext cx="6359037" cy="4343522"/>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p:cNvSpPr txBox="1">
            <a:spLocks/>
          </p:cNvSpPr>
          <p:nvPr/>
        </p:nvSpPr>
        <p:spPr>
          <a:xfrm>
            <a:off x="75218" y="167268"/>
            <a:ext cx="6902052" cy="1211340"/>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Cases by School Type</a:t>
            </a:r>
          </a:p>
          <a:p>
            <a:pPr algn="ctr"/>
            <a:r>
              <a:rPr lang="en-US" sz="2000" b="1" dirty="0">
                <a:solidFill>
                  <a:srgbClr val="7030A0"/>
                </a:solidFill>
                <a:latin typeface="Avenir Light" panose="020B0402020203020204"/>
              </a:rPr>
              <a:t>This chart represents all cases collected between </a:t>
            </a:r>
          </a:p>
          <a:p>
            <a:pPr algn="ctr"/>
            <a:r>
              <a:rPr lang="en-US" sz="2000" b="1" dirty="0">
                <a:solidFill>
                  <a:srgbClr val="7030A0"/>
                </a:solidFill>
                <a:latin typeface="Avenir Light" panose="020B0402020203020204"/>
              </a:rPr>
              <a:t> November 1, 2018 and January 31, 2019.</a:t>
            </a:r>
          </a:p>
        </p:txBody>
      </p:sp>
      <p:graphicFrame>
        <p:nvGraphicFramePr>
          <p:cNvPr id="11" name="Chart 10">
            <a:extLst>
              <a:ext uri="{FF2B5EF4-FFF2-40B4-BE49-F238E27FC236}">
                <a16:creationId xmlns:a16="http://schemas.microsoft.com/office/drawing/2014/main" id="{13CB76A8-8A22-498D-A785-3A31A86DADDE}"/>
              </a:ext>
            </a:extLst>
          </p:cNvPr>
          <p:cNvGraphicFramePr>
            <a:graphicFrameLocks/>
          </p:cNvGraphicFramePr>
          <p:nvPr>
            <p:extLst>
              <p:ext uri="{D42A27DB-BD31-4B8C-83A1-F6EECF244321}">
                <p14:modId xmlns:p14="http://schemas.microsoft.com/office/powerpoint/2010/main" val="2134706403"/>
              </p:ext>
            </p:extLst>
          </p:nvPr>
        </p:nvGraphicFramePr>
        <p:xfrm>
          <a:off x="6977270" y="864993"/>
          <a:ext cx="4525108" cy="30407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D842CBC1-3048-46AB-82F1-8D4374E6673A}"/>
              </a:ext>
            </a:extLst>
          </p:cNvPr>
          <p:cNvGraphicFramePr>
            <a:graphicFrameLocks/>
          </p:cNvGraphicFramePr>
          <p:nvPr>
            <p:extLst>
              <p:ext uri="{D42A27DB-BD31-4B8C-83A1-F6EECF244321}">
                <p14:modId xmlns:p14="http://schemas.microsoft.com/office/powerpoint/2010/main" val="3852652035"/>
              </p:ext>
            </p:extLst>
          </p:nvPr>
        </p:nvGraphicFramePr>
        <p:xfrm>
          <a:off x="6977270" y="2922243"/>
          <a:ext cx="4525108" cy="30407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D60B1E04-DC2F-4F6F-88F0-66B1186F95D7}"/>
              </a:ext>
            </a:extLst>
          </p:cNvPr>
          <p:cNvGraphicFramePr>
            <a:graphicFrameLocks/>
          </p:cNvGraphicFramePr>
          <p:nvPr>
            <p:extLst>
              <p:ext uri="{D42A27DB-BD31-4B8C-83A1-F6EECF244321}">
                <p14:modId xmlns:p14="http://schemas.microsoft.com/office/powerpoint/2010/main" val="1572589007"/>
              </p:ext>
            </p:extLst>
          </p:nvPr>
        </p:nvGraphicFramePr>
        <p:xfrm>
          <a:off x="6950025" y="4762704"/>
          <a:ext cx="4525108" cy="30407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AEE016F8-83A5-4C2A-A54A-7D7D65AFC897}"/>
              </a:ext>
            </a:extLst>
          </p:cNvPr>
          <p:cNvGraphicFramePr>
            <a:graphicFrameLocks/>
          </p:cNvGraphicFramePr>
          <p:nvPr>
            <p:extLst>
              <p:ext uri="{D42A27DB-BD31-4B8C-83A1-F6EECF244321}">
                <p14:modId xmlns:p14="http://schemas.microsoft.com/office/powerpoint/2010/main" val="2511314334"/>
              </p:ext>
            </p:extLst>
          </p:nvPr>
        </p:nvGraphicFramePr>
        <p:xfrm>
          <a:off x="-121735" y="1676757"/>
          <a:ext cx="6020783" cy="4458033"/>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a:extLst>
              <a:ext uri="{FF2B5EF4-FFF2-40B4-BE49-F238E27FC236}">
                <a16:creationId xmlns:a16="http://schemas.microsoft.com/office/drawing/2014/main" id="{D2E024F8-FEC4-49BD-AE09-5469BF1677CF}"/>
              </a:ext>
            </a:extLst>
          </p:cNvPr>
          <p:cNvSpPr txBox="1"/>
          <p:nvPr/>
        </p:nvSpPr>
        <p:spPr>
          <a:xfrm>
            <a:off x="6096000" y="1597458"/>
            <a:ext cx="1246387" cy="1107996"/>
          </a:xfrm>
          <a:prstGeom prst="rect">
            <a:avLst/>
          </a:prstGeom>
          <a:noFill/>
          <a:ln w="57150">
            <a:solidFill>
              <a:schemeClr val="tx1"/>
            </a:solidFill>
          </a:ln>
        </p:spPr>
        <p:txBody>
          <a:bodyPr wrap="square" rtlCol="0">
            <a:spAutoFit/>
          </a:bodyPr>
          <a:lstStyle/>
          <a:p>
            <a:pPr algn="ctr"/>
            <a:r>
              <a:rPr lang="en-US" sz="6600" b="1" dirty="0">
                <a:solidFill>
                  <a:srgbClr val="7030A0"/>
                </a:solidFill>
                <a:latin typeface="Avenir Light" panose="020B0402020203020204"/>
              </a:rPr>
              <a:t>41</a:t>
            </a:r>
            <a:r>
              <a:rPr lang="en-US" dirty="0">
                <a:latin typeface="Avenir Light" panose="020B0402020203020204"/>
              </a:rPr>
              <a:t> </a:t>
            </a:r>
          </a:p>
        </p:txBody>
      </p:sp>
      <p:sp>
        <p:nvSpPr>
          <p:cNvPr id="16" name="TextBox 15">
            <a:extLst>
              <a:ext uri="{FF2B5EF4-FFF2-40B4-BE49-F238E27FC236}">
                <a16:creationId xmlns:a16="http://schemas.microsoft.com/office/drawing/2014/main" id="{3508657D-0374-4F46-9C4F-CED8D5AB34FC}"/>
              </a:ext>
            </a:extLst>
          </p:cNvPr>
          <p:cNvSpPr txBox="1"/>
          <p:nvPr/>
        </p:nvSpPr>
        <p:spPr>
          <a:xfrm>
            <a:off x="6085865" y="3495503"/>
            <a:ext cx="1246387" cy="1107996"/>
          </a:xfrm>
          <a:prstGeom prst="rect">
            <a:avLst/>
          </a:prstGeom>
          <a:noFill/>
          <a:ln w="57150">
            <a:solidFill>
              <a:schemeClr val="tx1"/>
            </a:solidFill>
          </a:ln>
        </p:spPr>
        <p:txBody>
          <a:bodyPr wrap="square" rtlCol="0">
            <a:spAutoFit/>
          </a:bodyPr>
          <a:lstStyle/>
          <a:p>
            <a:pPr algn="ctr"/>
            <a:r>
              <a:rPr lang="en-US" sz="6600" b="1" dirty="0">
                <a:solidFill>
                  <a:srgbClr val="7030A0"/>
                </a:solidFill>
                <a:latin typeface="Avenir Light" panose="020B0402020203020204"/>
              </a:rPr>
              <a:t>35</a:t>
            </a:r>
            <a:r>
              <a:rPr lang="en-US" dirty="0">
                <a:latin typeface="Avenir Light" panose="020B0402020203020204"/>
              </a:rPr>
              <a:t> </a:t>
            </a:r>
          </a:p>
        </p:txBody>
      </p:sp>
      <p:sp>
        <p:nvSpPr>
          <p:cNvPr id="17" name="TextBox 16">
            <a:extLst>
              <a:ext uri="{FF2B5EF4-FFF2-40B4-BE49-F238E27FC236}">
                <a16:creationId xmlns:a16="http://schemas.microsoft.com/office/drawing/2014/main" id="{BF0D2B9A-C446-472D-8E86-CDEB60B142BB}"/>
              </a:ext>
            </a:extLst>
          </p:cNvPr>
          <p:cNvSpPr txBox="1"/>
          <p:nvPr/>
        </p:nvSpPr>
        <p:spPr>
          <a:xfrm>
            <a:off x="6045162" y="5247414"/>
            <a:ext cx="1246387" cy="1107996"/>
          </a:xfrm>
          <a:prstGeom prst="rect">
            <a:avLst/>
          </a:prstGeom>
          <a:noFill/>
          <a:ln w="57150">
            <a:solidFill>
              <a:schemeClr val="tx1"/>
            </a:solidFill>
          </a:ln>
        </p:spPr>
        <p:txBody>
          <a:bodyPr wrap="square" rtlCol="0">
            <a:spAutoFit/>
          </a:bodyPr>
          <a:lstStyle/>
          <a:p>
            <a:pPr algn="ctr"/>
            <a:r>
              <a:rPr lang="en-US" sz="6600" b="1" dirty="0">
                <a:solidFill>
                  <a:srgbClr val="7030A0"/>
                </a:solidFill>
                <a:latin typeface="Avenir Light" panose="020B0402020203020204"/>
              </a:rPr>
              <a:t>33</a:t>
            </a:r>
            <a:r>
              <a:rPr lang="en-US" dirty="0">
                <a:latin typeface="Avenir Light" panose="020B0402020203020204"/>
              </a:rPr>
              <a:t> </a:t>
            </a:r>
          </a:p>
        </p:txBody>
      </p:sp>
      <p:sp>
        <p:nvSpPr>
          <p:cNvPr id="18" name="TextBox 17">
            <a:extLst>
              <a:ext uri="{FF2B5EF4-FFF2-40B4-BE49-F238E27FC236}">
                <a16:creationId xmlns:a16="http://schemas.microsoft.com/office/drawing/2014/main" id="{3D048254-5610-4035-B60A-FAB308477F8C}"/>
              </a:ext>
            </a:extLst>
          </p:cNvPr>
          <p:cNvSpPr txBox="1"/>
          <p:nvPr/>
        </p:nvSpPr>
        <p:spPr>
          <a:xfrm>
            <a:off x="75217" y="6356350"/>
            <a:ext cx="628162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Quarter 2 Report</a:t>
            </a:r>
            <a:r>
              <a:rPr lang="en-US" dirty="0">
                <a:solidFill>
                  <a:schemeClr val="bg1">
                    <a:lumMod val="50000"/>
                  </a:schemeClr>
                </a:solidFill>
                <a:latin typeface="Chalkduster"/>
              </a:rPr>
              <a:t>: November 1, 2018 – January 31, 2019 </a:t>
            </a:r>
            <a:endParaRPr lang="en-US" dirty="0">
              <a:solidFill>
                <a:prstClr val="black"/>
              </a:solidFill>
            </a:endParaRPr>
          </a:p>
        </p:txBody>
      </p:sp>
    </p:spTree>
    <p:extLst>
      <p:ext uri="{BB962C8B-B14F-4D97-AF65-F5344CB8AC3E}">
        <p14:creationId xmlns:p14="http://schemas.microsoft.com/office/powerpoint/2010/main" val="1262884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94C105-56A7-402B-BEC4-C321297EB9F8}"/>
              </a:ext>
            </a:extLst>
          </p:cNvPr>
          <p:cNvSpPr>
            <a:spLocks noGrp="1"/>
          </p:cNvSpPr>
          <p:nvPr>
            <p:ph type="sldNum" sz="quarter" idx="12"/>
          </p:nvPr>
        </p:nvSpPr>
        <p:spPr/>
        <p:txBody>
          <a:bodyPr/>
          <a:lstStyle/>
          <a:p>
            <a:fld id="{5EF5F4EE-6541-124B-A595-F86701179FAA}" type="slidenum">
              <a:rPr lang="en-US" smtClean="0"/>
              <a:t>18</a:t>
            </a:fld>
            <a:endParaRPr lang="en-US"/>
          </a:p>
        </p:txBody>
      </p:sp>
      <p:graphicFrame>
        <p:nvGraphicFramePr>
          <p:cNvPr id="3" name="Chart 2">
            <a:extLst>
              <a:ext uri="{FF2B5EF4-FFF2-40B4-BE49-F238E27FC236}">
                <a16:creationId xmlns:a16="http://schemas.microsoft.com/office/drawing/2014/main" id="{2632D359-5F82-4067-9592-6265A5384E75}"/>
              </a:ext>
            </a:extLst>
          </p:cNvPr>
          <p:cNvGraphicFramePr>
            <a:graphicFrameLocks/>
          </p:cNvGraphicFramePr>
          <p:nvPr>
            <p:extLst>
              <p:ext uri="{D42A27DB-BD31-4B8C-83A1-F6EECF244321}">
                <p14:modId xmlns:p14="http://schemas.microsoft.com/office/powerpoint/2010/main" val="1400200895"/>
              </p:ext>
            </p:extLst>
          </p:nvPr>
        </p:nvGraphicFramePr>
        <p:xfrm>
          <a:off x="4457311" y="1694561"/>
          <a:ext cx="5825584" cy="434352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1419C74-9380-4BBC-8B3B-CFFED557C5B6}"/>
              </a:ext>
            </a:extLst>
          </p:cNvPr>
          <p:cNvSpPr txBox="1"/>
          <p:nvPr/>
        </p:nvSpPr>
        <p:spPr>
          <a:xfrm>
            <a:off x="75217" y="6356350"/>
            <a:ext cx="628162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Quarter 2 Report</a:t>
            </a:r>
            <a:r>
              <a:rPr lang="en-US" dirty="0">
                <a:solidFill>
                  <a:schemeClr val="bg1">
                    <a:lumMod val="50000"/>
                  </a:schemeClr>
                </a:solidFill>
                <a:latin typeface="Chalkduster"/>
              </a:rPr>
              <a:t>: November 1, 2018 – January 31, 2019 </a:t>
            </a:r>
            <a:endParaRPr lang="en-US" dirty="0">
              <a:solidFill>
                <a:prstClr val="black"/>
              </a:solidFill>
            </a:endParaRPr>
          </a:p>
        </p:txBody>
      </p:sp>
      <p:graphicFrame>
        <p:nvGraphicFramePr>
          <p:cNvPr id="5" name="Chart 4">
            <a:extLst>
              <a:ext uri="{FF2B5EF4-FFF2-40B4-BE49-F238E27FC236}">
                <a16:creationId xmlns:a16="http://schemas.microsoft.com/office/drawing/2014/main" id="{8E25E2E1-EC93-448D-B5C1-ADFA8A61F409}"/>
              </a:ext>
            </a:extLst>
          </p:cNvPr>
          <p:cNvGraphicFramePr>
            <a:graphicFrameLocks/>
          </p:cNvGraphicFramePr>
          <p:nvPr>
            <p:extLst>
              <p:ext uri="{D42A27DB-BD31-4B8C-83A1-F6EECF244321}">
                <p14:modId xmlns:p14="http://schemas.microsoft.com/office/powerpoint/2010/main" val="1059688873"/>
              </p:ext>
            </p:extLst>
          </p:nvPr>
        </p:nvGraphicFramePr>
        <p:xfrm>
          <a:off x="8383648" y="1005780"/>
          <a:ext cx="3946964" cy="28605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7A78CFE-A521-4BCB-8B1E-A7A74C4B2456}"/>
              </a:ext>
            </a:extLst>
          </p:cNvPr>
          <p:cNvGraphicFramePr>
            <a:graphicFrameLocks/>
          </p:cNvGraphicFramePr>
          <p:nvPr>
            <p:extLst>
              <p:ext uri="{D42A27DB-BD31-4B8C-83A1-F6EECF244321}">
                <p14:modId xmlns:p14="http://schemas.microsoft.com/office/powerpoint/2010/main" val="1573133160"/>
              </p:ext>
            </p:extLst>
          </p:nvPr>
        </p:nvGraphicFramePr>
        <p:xfrm>
          <a:off x="75217" y="708658"/>
          <a:ext cx="4489775" cy="3237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C440BEA0-C211-44BB-94E5-9573199557D8}"/>
              </a:ext>
            </a:extLst>
          </p:cNvPr>
          <p:cNvGraphicFramePr>
            <a:graphicFrameLocks/>
          </p:cNvGraphicFramePr>
          <p:nvPr>
            <p:extLst>
              <p:ext uri="{D42A27DB-BD31-4B8C-83A1-F6EECF244321}">
                <p14:modId xmlns:p14="http://schemas.microsoft.com/office/powerpoint/2010/main" val="2328130211"/>
              </p:ext>
            </p:extLst>
          </p:nvPr>
        </p:nvGraphicFramePr>
        <p:xfrm>
          <a:off x="131921" y="3320248"/>
          <a:ext cx="4616198" cy="3686382"/>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1">
            <a:extLst>
              <a:ext uri="{FF2B5EF4-FFF2-40B4-BE49-F238E27FC236}">
                <a16:creationId xmlns:a16="http://schemas.microsoft.com/office/drawing/2014/main" id="{27C1A603-F6CF-4D15-AF87-7C7D0BAA9BB7}"/>
              </a:ext>
            </a:extLst>
          </p:cNvPr>
          <p:cNvSpPr txBox="1">
            <a:spLocks/>
          </p:cNvSpPr>
          <p:nvPr/>
        </p:nvSpPr>
        <p:spPr>
          <a:xfrm>
            <a:off x="3084442" y="102988"/>
            <a:ext cx="5506279" cy="1211340"/>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Cases by School Type</a:t>
            </a:r>
          </a:p>
          <a:p>
            <a:pPr algn="ctr"/>
            <a:r>
              <a:rPr lang="en-US" sz="2000" b="1" dirty="0">
                <a:solidFill>
                  <a:srgbClr val="7030A0"/>
                </a:solidFill>
                <a:latin typeface="Avenir Light" panose="020B0402020203020204"/>
              </a:rPr>
              <a:t>This chart represents all cases collected between </a:t>
            </a:r>
          </a:p>
          <a:p>
            <a:pPr algn="ctr"/>
            <a:r>
              <a:rPr lang="en-US" sz="2000" b="1" dirty="0">
                <a:solidFill>
                  <a:srgbClr val="7030A0"/>
                </a:solidFill>
                <a:latin typeface="Avenir Light" panose="020B0402020203020204"/>
              </a:rPr>
              <a:t> November 1, 2018 and January 31, 2019.</a:t>
            </a:r>
          </a:p>
        </p:txBody>
      </p:sp>
      <p:sp>
        <p:nvSpPr>
          <p:cNvPr id="9" name="TextBox 8">
            <a:extLst>
              <a:ext uri="{FF2B5EF4-FFF2-40B4-BE49-F238E27FC236}">
                <a16:creationId xmlns:a16="http://schemas.microsoft.com/office/drawing/2014/main" id="{D7AD8A23-4766-4C6A-A146-79FAD61DCF1C}"/>
              </a:ext>
            </a:extLst>
          </p:cNvPr>
          <p:cNvSpPr txBox="1"/>
          <p:nvPr/>
        </p:nvSpPr>
        <p:spPr>
          <a:xfrm>
            <a:off x="-16346" y="667997"/>
            <a:ext cx="3192352" cy="646331"/>
          </a:xfrm>
          <a:prstGeom prst="rect">
            <a:avLst/>
          </a:prstGeom>
          <a:noFill/>
        </p:spPr>
        <p:txBody>
          <a:bodyPr wrap="square" rtlCol="0">
            <a:spAutoFit/>
          </a:bodyPr>
          <a:lstStyle/>
          <a:p>
            <a:pPr algn="ctr"/>
            <a:r>
              <a:rPr lang="en-US" dirty="0">
                <a:latin typeface="Avenir Light" panose="020B0402020203020204"/>
              </a:rPr>
              <a:t>Student Ward of Residence for </a:t>
            </a:r>
          </a:p>
          <a:p>
            <a:pPr algn="ctr"/>
            <a:r>
              <a:rPr lang="en-US" dirty="0">
                <a:latin typeface="Avenir Light" panose="020B0402020203020204"/>
              </a:rPr>
              <a:t>DCPS Out-of-Boundary Schools </a:t>
            </a:r>
          </a:p>
        </p:txBody>
      </p:sp>
      <p:sp>
        <p:nvSpPr>
          <p:cNvPr id="10" name="TextBox 9">
            <a:extLst>
              <a:ext uri="{FF2B5EF4-FFF2-40B4-BE49-F238E27FC236}">
                <a16:creationId xmlns:a16="http://schemas.microsoft.com/office/drawing/2014/main" id="{BBC8EBFC-FAEB-40B2-A909-2B2B14FDEFDE}"/>
              </a:ext>
            </a:extLst>
          </p:cNvPr>
          <p:cNvSpPr txBox="1"/>
          <p:nvPr/>
        </p:nvSpPr>
        <p:spPr>
          <a:xfrm>
            <a:off x="54915" y="3543156"/>
            <a:ext cx="3161112" cy="646331"/>
          </a:xfrm>
          <a:prstGeom prst="rect">
            <a:avLst/>
          </a:prstGeom>
          <a:noFill/>
        </p:spPr>
        <p:txBody>
          <a:bodyPr wrap="square" rtlCol="0">
            <a:spAutoFit/>
          </a:bodyPr>
          <a:lstStyle/>
          <a:p>
            <a:r>
              <a:rPr lang="en-US" dirty="0">
                <a:latin typeface="Avenir Light" panose="020B0402020203020204"/>
              </a:rPr>
              <a:t>Student Ward of Residence for </a:t>
            </a:r>
          </a:p>
          <a:p>
            <a:r>
              <a:rPr lang="en-US" dirty="0">
                <a:latin typeface="Avenir Light" panose="020B0402020203020204"/>
              </a:rPr>
              <a:t>DCPS In-Boundary Schools</a:t>
            </a:r>
          </a:p>
        </p:txBody>
      </p:sp>
      <p:sp>
        <p:nvSpPr>
          <p:cNvPr id="11" name="TextBox 10">
            <a:extLst>
              <a:ext uri="{FF2B5EF4-FFF2-40B4-BE49-F238E27FC236}">
                <a16:creationId xmlns:a16="http://schemas.microsoft.com/office/drawing/2014/main" id="{8B388937-0F5E-4088-A405-AB4B360F7429}"/>
              </a:ext>
            </a:extLst>
          </p:cNvPr>
          <p:cNvSpPr txBox="1"/>
          <p:nvPr/>
        </p:nvSpPr>
        <p:spPr>
          <a:xfrm>
            <a:off x="8984454" y="703839"/>
            <a:ext cx="3207546" cy="646331"/>
          </a:xfrm>
          <a:prstGeom prst="rect">
            <a:avLst/>
          </a:prstGeom>
          <a:noFill/>
        </p:spPr>
        <p:txBody>
          <a:bodyPr wrap="square" rtlCol="0">
            <a:spAutoFit/>
          </a:bodyPr>
          <a:lstStyle/>
          <a:p>
            <a:pPr algn="ctr"/>
            <a:r>
              <a:rPr lang="en-US" dirty="0">
                <a:latin typeface="Avenir Light" panose="020B0402020203020204"/>
              </a:rPr>
              <a:t>Student Ward of Residence for </a:t>
            </a:r>
          </a:p>
          <a:p>
            <a:pPr algn="ctr"/>
            <a:r>
              <a:rPr lang="en-US" dirty="0">
                <a:latin typeface="Avenir Light" panose="020B0402020203020204"/>
              </a:rPr>
              <a:t>Public Charter Schools</a:t>
            </a:r>
          </a:p>
        </p:txBody>
      </p:sp>
      <p:cxnSp>
        <p:nvCxnSpPr>
          <p:cNvPr id="15" name="Straight Arrow Connector 14">
            <a:extLst>
              <a:ext uri="{FF2B5EF4-FFF2-40B4-BE49-F238E27FC236}">
                <a16:creationId xmlns:a16="http://schemas.microsoft.com/office/drawing/2014/main" id="{28751709-C9E2-467D-9A8E-774BA88B74FA}"/>
              </a:ext>
            </a:extLst>
          </p:cNvPr>
          <p:cNvCxnSpPr/>
          <p:nvPr/>
        </p:nvCxnSpPr>
        <p:spPr>
          <a:xfrm flipV="1">
            <a:off x="7643191" y="1027004"/>
            <a:ext cx="1461052" cy="14090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1AF7123-BA56-42FD-BD56-F5C0C1B2CD70}"/>
              </a:ext>
            </a:extLst>
          </p:cNvPr>
          <p:cNvCxnSpPr>
            <a:cxnSpLocks/>
          </p:cNvCxnSpPr>
          <p:nvPr/>
        </p:nvCxnSpPr>
        <p:spPr>
          <a:xfrm flipH="1" flipV="1">
            <a:off x="4066116" y="1731527"/>
            <a:ext cx="1239333" cy="11403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3501DC8-681A-4452-9B7B-B783C50B2495}"/>
              </a:ext>
            </a:extLst>
          </p:cNvPr>
          <p:cNvCxnSpPr>
            <a:cxnSpLocks/>
          </p:cNvCxnSpPr>
          <p:nvPr/>
        </p:nvCxnSpPr>
        <p:spPr>
          <a:xfrm flipH="1">
            <a:off x="4329278" y="5608333"/>
            <a:ext cx="1806478" cy="5410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79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861288" y="6356350"/>
            <a:ext cx="492512" cy="365125"/>
          </a:xfrm>
        </p:spPr>
        <p:txBody>
          <a:bodyPr/>
          <a:lstStyle/>
          <a:p>
            <a:fld id="{5EF5F4EE-6541-124B-A595-F86701179FAA}" type="slidenum">
              <a:rPr lang="en-US" smtClean="0"/>
              <a:t>19</a:t>
            </a:fld>
            <a:endParaRPr lang="en-US"/>
          </a:p>
        </p:txBody>
      </p:sp>
      <p:graphicFrame>
        <p:nvGraphicFramePr>
          <p:cNvPr id="4" name="Chart 3"/>
          <p:cNvGraphicFramePr>
            <a:graphicFrameLocks/>
          </p:cNvGraphicFramePr>
          <p:nvPr>
            <p:extLst>
              <p:ext uri="{D42A27DB-BD31-4B8C-83A1-F6EECF244321}">
                <p14:modId xmlns:p14="http://schemas.microsoft.com/office/powerpoint/2010/main" val="2293258350"/>
              </p:ext>
            </p:extLst>
          </p:nvPr>
        </p:nvGraphicFramePr>
        <p:xfrm>
          <a:off x="-207620" y="1382441"/>
          <a:ext cx="6623824" cy="45273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659219167"/>
              </p:ext>
            </p:extLst>
          </p:nvPr>
        </p:nvGraphicFramePr>
        <p:xfrm>
          <a:off x="2756159" y="3429000"/>
          <a:ext cx="4750907" cy="32669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58926574"/>
              </p:ext>
            </p:extLst>
          </p:nvPr>
        </p:nvGraphicFramePr>
        <p:xfrm>
          <a:off x="6456556" y="1094521"/>
          <a:ext cx="3885215" cy="3053932"/>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a:xfrm>
            <a:off x="2320028" y="92985"/>
            <a:ext cx="8541260" cy="1211340"/>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Cases by Grade Band of Student</a:t>
            </a:r>
          </a:p>
          <a:p>
            <a:pPr algn="ctr"/>
            <a:r>
              <a:rPr lang="en-US" sz="1600" b="1" dirty="0">
                <a:solidFill>
                  <a:srgbClr val="7030A0"/>
                </a:solidFill>
                <a:latin typeface="Avenir Light" panose="020B0402020203020204"/>
              </a:rPr>
              <a:t>This chart represents all cases collected between  November 1, 2018 and January 31, 2019.</a:t>
            </a:r>
          </a:p>
        </p:txBody>
      </p:sp>
      <p:graphicFrame>
        <p:nvGraphicFramePr>
          <p:cNvPr id="10" name="Chart 9">
            <a:extLst>
              <a:ext uri="{FF2B5EF4-FFF2-40B4-BE49-F238E27FC236}">
                <a16:creationId xmlns:a16="http://schemas.microsoft.com/office/drawing/2014/main" id="{8F704206-C9DF-4953-95F0-B3A5803A0E6B}"/>
              </a:ext>
            </a:extLst>
          </p:cNvPr>
          <p:cNvGraphicFramePr>
            <a:graphicFrameLocks/>
          </p:cNvGraphicFramePr>
          <p:nvPr>
            <p:extLst>
              <p:ext uri="{D42A27DB-BD31-4B8C-83A1-F6EECF244321}">
                <p14:modId xmlns:p14="http://schemas.microsoft.com/office/powerpoint/2010/main" val="2466009955"/>
              </p:ext>
            </p:extLst>
          </p:nvPr>
        </p:nvGraphicFramePr>
        <p:xfrm>
          <a:off x="5732598" y="3067589"/>
          <a:ext cx="6623824" cy="30407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CC0A00D2-6428-4FF4-BE04-FF8F5C2E4139}"/>
              </a:ext>
            </a:extLst>
          </p:cNvPr>
          <p:cNvGraphicFramePr>
            <a:graphicFrameLocks/>
          </p:cNvGraphicFramePr>
          <p:nvPr>
            <p:extLst>
              <p:ext uri="{D42A27DB-BD31-4B8C-83A1-F6EECF244321}">
                <p14:modId xmlns:p14="http://schemas.microsoft.com/office/powerpoint/2010/main" val="798694228"/>
              </p:ext>
            </p:extLst>
          </p:nvPr>
        </p:nvGraphicFramePr>
        <p:xfrm>
          <a:off x="5735445" y="1273151"/>
          <a:ext cx="6623824" cy="30407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0B790886-F4A3-4C34-9455-223529D5E10C}"/>
              </a:ext>
            </a:extLst>
          </p:cNvPr>
          <p:cNvGraphicFramePr>
            <a:graphicFrameLocks/>
          </p:cNvGraphicFramePr>
          <p:nvPr>
            <p:extLst>
              <p:ext uri="{D42A27DB-BD31-4B8C-83A1-F6EECF244321}">
                <p14:modId xmlns:p14="http://schemas.microsoft.com/office/powerpoint/2010/main" val="1124425220"/>
              </p:ext>
            </p:extLst>
          </p:nvPr>
        </p:nvGraphicFramePr>
        <p:xfrm>
          <a:off x="5692246" y="4752737"/>
          <a:ext cx="6623824" cy="3040781"/>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3">
            <a:extLst>
              <a:ext uri="{FF2B5EF4-FFF2-40B4-BE49-F238E27FC236}">
                <a16:creationId xmlns:a16="http://schemas.microsoft.com/office/drawing/2014/main" id="{7752FD4A-49BC-497B-BB5D-3BE10157D3E1}"/>
              </a:ext>
            </a:extLst>
          </p:cNvPr>
          <p:cNvSpPr txBox="1"/>
          <p:nvPr/>
        </p:nvSpPr>
        <p:spPr>
          <a:xfrm>
            <a:off x="75217" y="6356350"/>
            <a:ext cx="628162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Quarter 2 Report</a:t>
            </a:r>
            <a:r>
              <a:rPr lang="en-US" dirty="0">
                <a:solidFill>
                  <a:schemeClr val="bg1">
                    <a:lumMod val="50000"/>
                  </a:schemeClr>
                </a:solidFill>
                <a:latin typeface="Chalkduster"/>
              </a:rPr>
              <a:t>: November 1, 2018 – January 31, 2019 </a:t>
            </a:r>
            <a:endParaRPr lang="en-US" dirty="0">
              <a:solidFill>
                <a:prstClr val="black"/>
              </a:solidFill>
            </a:endParaRPr>
          </a:p>
        </p:txBody>
      </p:sp>
    </p:spTree>
    <p:extLst>
      <p:ext uri="{BB962C8B-B14F-4D97-AF65-F5344CB8AC3E}">
        <p14:creationId xmlns:p14="http://schemas.microsoft.com/office/powerpoint/2010/main" val="360448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0C1CFC-779F-F74B-82AF-2F8C6B438D0A}"/>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0" y="-718595"/>
            <a:ext cx="12192000" cy="7579218"/>
          </a:xfrm>
          <a:prstGeom prst="rect">
            <a:avLst/>
          </a:prstGeom>
        </p:spPr>
      </p:pic>
      <p:sp>
        <p:nvSpPr>
          <p:cNvPr id="5" name="TextBox 4">
            <a:extLst>
              <a:ext uri="{FF2B5EF4-FFF2-40B4-BE49-F238E27FC236}">
                <a16:creationId xmlns:a16="http://schemas.microsoft.com/office/drawing/2014/main" id="{9CA573A8-0AF6-7B43-91BC-741C8ACC7A94}"/>
              </a:ext>
            </a:extLst>
          </p:cNvPr>
          <p:cNvSpPr txBox="1">
            <a:spLocks noChangeAspect="1"/>
          </p:cNvSpPr>
          <p:nvPr/>
        </p:nvSpPr>
        <p:spPr>
          <a:xfrm>
            <a:off x="0" y="4656983"/>
            <a:ext cx="12192000" cy="1200329"/>
          </a:xfrm>
          <a:prstGeom prst="rect">
            <a:avLst/>
          </a:prstGeom>
          <a:solidFill>
            <a:schemeClr val="bg1"/>
          </a:solidFill>
        </p:spPr>
        <p:txBody>
          <a:bodyPr wrap="square" rtlCol="0">
            <a:spAutoFit/>
          </a:bodyPr>
          <a:lstStyle/>
          <a:p>
            <a:pPr algn="ctr"/>
            <a:r>
              <a:rPr lang="en-US" dirty="0">
                <a:solidFill>
                  <a:schemeClr val="tx1">
                    <a:lumMod val="85000"/>
                    <a:lumOff val="15000"/>
                  </a:schemeClr>
                </a:solidFill>
                <a:latin typeface="Avenir Light" panose="020B0402020203020204" pitchFamily="34" charset="77"/>
              </a:rPr>
              <a:t>The DC Office of the Ombudsman for Public Education is an impartial, independent, and neutral office that uses mediation and conflict resolution to resolve complaints and concerns for parents and families regarding public education in the District of Columbia. The Office uses an “Activist Ombudsman” approach. We believe it is our responsibility to speak out against the systemic inequities that hurt our city’s children. </a:t>
            </a:r>
          </a:p>
        </p:txBody>
      </p:sp>
      <p:cxnSp>
        <p:nvCxnSpPr>
          <p:cNvPr id="7" name="Straight Connector 6">
            <a:extLst>
              <a:ext uri="{FF2B5EF4-FFF2-40B4-BE49-F238E27FC236}">
                <a16:creationId xmlns:a16="http://schemas.microsoft.com/office/drawing/2014/main" id="{BAE66172-B4B9-E546-A5FD-7B482E220FF3}"/>
              </a:ext>
            </a:extLst>
          </p:cNvPr>
          <p:cNvCxnSpPr>
            <a:cxnSpLocks noChangeAspect="1"/>
          </p:cNvCxnSpPr>
          <p:nvPr/>
        </p:nvCxnSpPr>
        <p:spPr>
          <a:xfrm>
            <a:off x="0" y="4572000"/>
            <a:ext cx="12192000"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2FEBF4C-49FC-7B49-B46B-7B26286B56FB}"/>
              </a:ext>
            </a:extLst>
          </p:cNvPr>
          <p:cNvCxnSpPr>
            <a:cxnSpLocks noChangeAspect="1"/>
          </p:cNvCxnSpPr>
          <p:nvPr/>
        </p:nvCxnSpPr>
        <p:spPr>
          <a:xfrm>
            <a:off x="0" y="5943600"/>
            <a:ext cx="12192000"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9EF5485-2935-204A-AC9F-120BF11B1960}"/>
              </a:ext>
            </a:extLst>
          </p:cNvPr>
          <p:cNvSpPr txBox="1">
            <a:spLocks/>
          </p:cNvSpPr>
          <p:nvPr/>
        </p:nvSpPr>
        <p:spPr>
          <a:xfrm>
            <a:off x="1524000" y="4820532"/>
            <a:ext cx="9144000" cy="1335836"/>
          </a:xfrm>
          <a:prstGeom prst="rect">
            <a:avLst/>
          </a:prstGeom>
        </p:spPr>
        <p:txBody>
          <a:bodyPr>
            <a:normAutofit/>
          </a:bodyPr>
          <a:lstStyle>
            <a:lvl1pPr algn="ctr" rtl="0" eaLnBrk="0" fontAlgn="base" hangingPunct="0">
              <a:spcBef>
                <a:spcPct val="0"/>
              </a:spcBef>
              <a:spcAft>
                <a:spcPct val="0"/>
              </a:spcAft>
              <a:defRPr sz="3200" b="0" i="0" kern="1200">
                <a:solidFill>
                  <a:srgbClr val="FFFFFF"/>
                </a:solidFill>
                <a:latin typeface="Gill Sans Light"/>
                <a:ea typeface="ＭＳ Ｐゴシック" pitchFamily="-106" charset="-128"/>
                <a:cs typeface="Gill Sans Light"/>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1800" dirty="0">
              <a:solidFill>
                <a:schemeClr val="tx1">
                  <a:lumMod val="85000"/>
                  <a:lumOff val="15000"/>
                </a:schemeClr>
              </a:solidFill>
            </a:endParaRPr>
          </a:p>
        </p:txBody>
      </p:sp>
      <p:sp>
        <p:nvSpPr>
          <p:cNvPr id="6" name="Slide Number Placeholder 5">
            <a:extLst>
              <a:ext uri="{FF2B5EF4-FFF2-40B4-BE49-F238E27FC236}">
                <a16:creationId xmlns:a16="http://schemas.microsoft.com/office/drawing/2014/main" id="{8A394F74-E023-DF4F-A8EA-54715296D75D}"/>
              </a:ext>
            </a:extLst>
          </p:cNvPr>
          <p:cNvSpPr>
            <a:spLocks noGrp="1"/>
          </p:cNvSpPr>
          <p:nvPr>
            <p:ph type="sldNum" sz="quarter" idx="12"/>
          </p:nvPr>
        </p:nvSpPr>
        <p:spPr/>
        <p:txBody>
          <a:bodyPr/>
          <a:lstStyle/>
          <a:p>
            <a:fld id="{5EF5F4EE-6541-124B-A595-F86701179FAA}" type="slidenum">
              <a:rPr lang="en-US" smtClean="0"/>
              <a:t>2</a:t>
            </a:fld>
            <a:endParaRPr lang="en-US"/>
          </a:p>
        </p:txBody>
      </p:sp>
      <p:pic>
        <p:nvPicPr>
          <p:cNvPr id="14" name="Picture 13" descr="DC OMBD logo_cmyk.png">
            <a:extLst>
              <a:ext uri="{FF2B5EF4-FFF2-40B4-BE49-F238E27FC236}">
                <a16:creationId xmlns:a16="http://schemas.microsoft.com/office/drawing/2014/main" id="{095B3565-267F-B940-9C61-96321790DB78}"/>
              </a:ext>
            </a:extLst>
          </p:cNvPr>
          <p:cNvPicPr>
            <a:picLocks noChangeAspect="1"/>
          </p:cNvPicPr>
          <p:nvPr/>
        </p:nvPicPr>
        <p:blipFill rotWithShape="1">
          <a:blip r:embed="rId4" cstate="print">
            <a:clrChange>
              <a:clrFrom>
                <a:srgbClr val="FFFFFF">
                  <a:alpha val="0"/>
                </a:srgbClr>
              </a:clrFrom>
              <a:clrTo>
                <a:srgbClr val="FFFFFF">
                  <a:alpha val="0"/>
                </a:srgbClr>
              </a:clrTo>
            </a:clrChange>
            <a:duotone>
              <a:prstClr val="black"/>
              <a:schemeClr val="bg1">
                <a:tint val="45000"/>
                <a:satMod val="400000"/>
              </a:schemeClr>
            </a:duotone>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rcRect t="56908" b="6133"/>
          <a:stretch/>
        </p:blipFill>
        <p:spPr>
          <a:xfrm>
            <a:off x="2930551" y="334537"/>
            <a:ext cx="5929453" cy="1178151"/>
          </a:xfrm>
          <a:prstGeom prst="rect">
            <a:avLst/>
          </a:prstGeom>
        </p:spPr>
      </p:pic>
      <p:pic>
        <p:nvPicPr>
          <p:cNvPr id="10" name="Picture 9" descr="DC OMBD logo_cmyk.png">
            <a:extLst>
              <a:ext uri="{FF2B5EF4-FFF2-40B4-BE49-F238E27FC236}">
                <a16:creationId xmlns:a16="http://schemas.microsoft.com/office/drawing/2014/main" id="{54A85A3A-AB3A-BA45-904D-59801DE9B56F}"/>
              </a:ext>
            </a:extLst>
          </p:cNvPr>
          <p:cNvPicPr>
            <a:picLocks noChangeAspect="1"/>
          </p:cNvPicPr>
          <p:nvPr/>
        </p:nvPicPr>
        <p:blipFill rotWithShape="1">
          <a:blip r:embed="rId4" cstate="print">
            <a:clrChange>
              <a:clrFrom>
                <a:srgbClr val="FFFFFF">
                  <a:alpha val="0"/>
                </a:srgbClr>
              </a:clrFrom>
              <a:clrTo>
                <a:srgbClr val="FFFFFF">
                  <a:alpha val="0"/>
                </a:srgbClr>
              </a:clrTo>
            </a:clrChange>
            <a:duotone>
              <a:prstClr val="black"/>
              <a:schemeClr val="bg1">
                <a:tint val="45000"/>
                <a:satMod val="400000"/>
              </a:schemeClr>
            </a:duotone>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rcRect t="56908" b="6133"/>
          <a:stretch/>
        </p:blipFill>
        <p:spPr>
          <a:xfrm>
            <a:off x="118872" y="6513457"/>
            <a:ext cx="1046922" cy="208018"/>
          </a:xfrm>
          <a:prstGeom prst="rect">
            <a:avLst/>
          </a:prstGeom>
        </p:spPr>
      </p:pic>
    </p:spTree>
    <p:extLst>
      <p:ext uri="{BB962C8B-B14F-4D97-AF65-F5344CB8AC3E}">
        <p14:creationId xmlns:p14="http://schemas.microsoft.com/office/powerpoint/2010/main" val="3585172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D0E41A-E52A-490B-8458-6E814158D658}"/>
              </a:ext>
            </a:extLst>
          </p:cNvPr>
          <p:cNvSpPr>
            <a:spLocks noGrp="1"/>
          </p:cNvSpPr>
          <p:nvPr>
            <p:ph type="sldNum" sz="quarter" idx="12"/>
          </p:nvPr>
        </p:nvSpPr>
        <p:spPr/>
        <p:txBody>
          <a:bodyPr/>
          <a:lstStyle/>
          <a:p>
            <a:fld id="{5EF5F4EE-6541-124B-A595-F86701179FAA}" type="slidenum">
              <a:rPr lang="en-US" smtClean="0"/>
              <a:t>20</a:t>
            </a:fld>
            <a:endParaRPr lang="en-US"/>
          </a:p>
        </p:txBody>
      </p:sp>
      <p:graphicFrame>
        <p:nvGraphicFramePr>
          <p:cNvPr id="3" name="Chart 2">
            <a:extLst>
              <a:ext uri="{FF2B5EF4-FFF2-40B4-BE49-F238E27FC236}">
                <a16:creationId xmlns:a16="http://schemas.microsoft.com/office/drawing/2014/main" id="{F9CB3D04-B517-4C38-BFC9-454A09765699}"/>
              </a:ext>
            </a:extLst>
          </p:cNvPr>
          <p:cNvGraphicFramePr>
            <a:graphicFrameLocks/>
          </p:cNvGraphicFramePr>
          <p:nvPr>
            <p:extLst>
              <p:ext uri="{D42A27DB-BD31-4B8C-83A1-F6EECF244321}">
                <p14:modId xmlns:p14="http://schemas.microsoft.com/office/powerpoint/2010/main" val="1598806867"/>
              </p:ext>
            </p:extLst>
          </p:nvPr>
        </p:nvGraphicFramePr>
        <p:xfrm>
          <a:off x="167835" y="1681640"/>
          <a:ext cx="6590773" cy="4401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9E78FA16-5F70-44B6-9C81-8131C1381313}"/>
              </a:ext>
            </a:extLst>
          </p:cNvPr>
          <p:cNvGraphicFramePr>
            <a:graphicFrameLocks/>
          </p:cNvGraphicFramePr>
          <p:nvPr>
            <p:extLst>
              <p:ext uri="{D42A27DB-BD31-4B8C-83A1-F6EECF244321}">
                <p14:modId xmlns:p14="http://schemas.microsoft.com/office/powerpoint/2010/main" val="1683704189"/>
              </p:ext>
            </p:extLst>
          </p:nvPr>
        </p:nvGraphicFramePr>
        <p:xfrm>
          <a:off x="5923722" y="1852462"/>
          <a:ext cx="6415338" cy="44011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C2D6FFB-75BB-4856-96A2-E32440F48AD0}"/>
              </a:ext>
            </a:extLst>
          </p:cNvPr>
          <p:cNvSpPr txBox="1"/>
          <p:nvPr/>
        </p:nvSpPr>
        <p:spPr>
          <a:xfrm>
            <a:off x="2422684" y="1702080"/>
            <a:ext cx="1575917" cy="369332"/>
          </a:xfrm>
          <a:prstGeom prst="rect">
            <a:avLst/>
          </a:prstGeom>
          <a:noFill/>
        </p:spPr>
        <p:txBody>
          <a:bodyPr wrap="square" rtlCol="0">
            <a:spAutoFit/>
          </a:bodyPr>
          <a:lstStyle/>
          <a:p>
            <a:r>
              <a:rPr lang="en-US" dirty="0">
                <a:latin typeface="Avenir Light" panose="020B0402020203020204"/>
              </a:rPr>
              <a:t>School Ward</a:t>
            </a:r>
          </a:p>
        </p:txBody>
      </p:sp>
      <p:sp>
        <p:nvSpPr>
          <p:cNvPr id="6" name="TextBox 5">
            <a:extLst>
              <a:ext uri="{FF2B5EF4-FFF2-40B4-BE49-F238E27FC236}">
                <a16:creationId xmlns:a16="http://schemas.microsoft.com/office/drawing/2014/main" id="{F502E743-E246-459F-BFF8-513BE6ABA464}"/>
              </a:ext>
            </a:extLst>
          </p:cNvPr>
          <p:cNvSpPr txBox="1"/>
          <p:nvPr/>
        </p:nvSpPr>
        <p:spPr>
          <a:xfrm>
            <a:off x="7746043" y="1702080"/>
            <a:ext cx="3100421" cy="369332"/>
          </a:xfrm>
          <a:prstGeom prst="rect">
            <a:avLst/>
          </a:prstGeom>
          <a:noFill/>
        </p:spPr>
        <p:txBody>
          <a:bodyPr wrap="square" rtlCol="0">
            <a:spAutoFit/>
          </a:bodyPr>
          <a:lstStyle/>
          <a:p>
            <a:r>
              <a:rPr lang="en-US" dirty="0">
                <a:latin typeface="Avenir Light" panose="020B0402020203020204"/>
              </a:rPr>
              <a:t>Student Ward of Residence</a:t>
            </a:r>
          </a:p>
        </p:txBody>
      </p:sp>
      <p:sp>
        <p:nvSpPr>
          <p:cNvPr id="7" name="TextBox 6">
            <a:extLst>
              <a:ext uri="{FF2B5EF4-FFF2-40B4-BE49-F238E27FC236}">
                <a16:creationId xmlns:a16="http://schemas.microsoft.com/office/drawing/2014/main" id="{565CD81F-CFB2-4829-8D03-AACD9884EE58}"/>
              </a:ext>
            </a:extLst>
          </p:cNvPr>
          <p:cNvSpPr txBox="1"/>
          <p:nvPr/>
        </p:nvSpPr>
        <p:spPr>
          <a:xfrm>
            <a:off x="75217" y="6356350"/>
            <a:ext cx="628162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Quarter 2 Report</a:t>
            </a:r>
            <a:r>
              <a:rPr lang="en-US" dirty="0">
                <a:solidFill>
                  <a:schemeClr val="bg1">
                    <a:lumMod val="50000"/>
                  </a:schemeClr>
                </a:solidFill>
                <a:latin typeface="Chalkduster"/>
              </a:rPr>
              <a:t>: November 1, 2018 – January 31, 2019 </a:t>
            </a:r>
            <a:endParaRPr lang="en-US" dirty="0">
              <a:solidFill>
                <a:prstClr val="black"/>
              </a:solidFill>
            </a:endParaRPr>
          </a:p>
        </p:txBody>
      </p:sp>
      <p:sp>
        <p:nvSpPr>
          <p:cNvPr id="8" name="Title 1">
            <a:extLst>
              <a:ext uri="{FF2B5EF4-FFF2-40B4-BE49-F238E27FC236}">
                <a16:creationId xmlns:a16="http://schemas.microsoft.com/office/drawing/2014/main" id="{7BBF0158-D055-486C-908F-86CC9FBB4EF3}"/>
              </a:ext>
            </a:extLst>
          </p:cNvPr>
          <p:cNvSpPr txBox="1">
            <a:spLocks/>
          </p:cNvSpPr>
          <p:nvPr/>
        </p:nvSpPr>
        <p:spPr>
          <a:xfrm>
            <a:off x="556590" y="102988"/>
            <a:ext cx="11151705" cy="1211340"/>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Cases by Ward</a:t>
            </a:r>
          </a:p>
          <a:p>
            <a:pPr algn="ctr"/>
            <a:r>
              <a:rPr lang="en-US" sz="2000" b="1" dirty="0">
                <a:solidFill>
                  <a:srgbClr val="7030A0"/>
                </a:solidFill>
                <a:latin typeface="Avenir Light" panose="020B0402020203020204"/>
              </a:rPr>
              <a:t>This chart represents all cases collected between </a:t>
            </a:r>
          </a:p>
          <a:p>
            <a:pPr algn="ctr"/>
            <a:r>
              <a:rPr lang="en-US" sz="2000" b="1" dirty="0">
                <a:solidFill>
                  <a:srgbClr val="7030A0"/>
                </a:solidFill>
                <a:latin typeface="Avenir Light" panose="020B0402020203020204"/>
              </a:rPr>
              <a:t> November 1, 2018 and January 31, 2019.</a:t>
            </a:r>
          </a:p>
        </p:txBody>
      </p:sp>
    </p:spTree>
    <p:extLst>
      <p:ext uri="{BB962C8B-B14F-4D97-AF65-F5344CB8AC3E}">
        <p14:creationId xmlns:p14="http://schemas.microsoft.com/office/powerpoint/2010/main" val="854030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28F339-6812-449E-BD0F-CA95074F1328}"/>
              </a:ext>
            </a:extLst>
          </p:cNvPr>
          <p:cNvSpPr>
            <a:spLocks noGrp="1"/>
          </p:cNvSpPr>
          <p:nvPr>
            <p:ph type="sldNum" sz="quarter" idx="12"/>
          </p:nvPr>
        </p:nvSpPr>
        <p:spPr/>
        <p:txBody>
          <a:bodyPr/>
          <a:lstStyle/>
          <a:p>
            <a:fld id="{5EF5F4EE-6541-124B-A595-F86701179FAA}" type="slidenum">
              <a:rPr lang="en-US" smtClean="0"/>
              <a:t>21</a:t>
            </a:fld>
            <a:endParaRPr lang="en-US"/>
          </a:p>
        </p:txBody>
      </p:sp>
      <p:graphicFrame>
        <p:nvGraphicFramePr>
          <p:cNvPr id="6" name="Chart 5">
            <a:extLst>
              <a:ext uri="{FF2B5EF4-FFF2-40B4-BE49-F238E27FC236}">
                <a16:creationId xmlns:a16="http://schemas.microsoft.com/office/drawing/2014/main" id="{BF05C7E7-7EBC-4DF3-8155-D81FAE66C50C}"/>
              </a:ext>
            </a:extLst>
          </p:cNvPr>
          <p:cNvGraphicFramePr>
            <a:graphicFrameLocks/>
          </p:cNvGraphicFramePr>
          <p:nvPr>
            <p:extLst>
              <p:ext uri="{D42A27DB-BD31-4B8C-83A1-F6EECF244321}">
                <p14:modId xmlns:p14="http://schemas.microsoft.com/office/powerpoint/2010/main" val="1668100001"/>
              </p:ext>
            </p:extLst>
          </p:nvPr>
        </p:nvGraphicFramePr>
        <p:xfrm>
          <a:off x="-247873" y="1144367"/>
          <a:ext cx="5207538" cy="30407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A904D5E9-0D05-4CF2-A7F9-13FD7F3EDAD7}"/>
              </a:ext>
            </a:extLst>
          </p:cNvPr>
          <p:cNvGraphicFramePr>
            <a:graphicFrameLocks/>
          </p:cNvGraphicFramePr>
          <p:nvPr>
            <p:extLst>
              <p:ext uri="{D42A27DB-BD31-4B8C-83A1-F6EECF244321}">
                <p14:modId xmlns:p14="http://schemas.microsoft.com/office/powerpoint/2010/main" val="1618560645"/>
              </p:ext>
            </p:extLst>
          </p:nvPr>
        </p:nvGraphicFramePr>
        <p:xfrm>
          <a:off x="6047022" y="1191511"/>
          <a:ext cx="6018104" cy="30407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BE262C4-B3C1-45FD-946B-50A776489087}"/>
              </a:ext>
            </a:extLst>
          </p:cNvPr>
          <p:cNvGraphicFramePr>
            <a:graphicFrameLocks/>
          </p:cNvGraphicFramePr>
          <p:nvPr>
            <p:extLst>
              <p:ext uri="{D42A27DB-BD31-4B8C-83A1-F6EECF244321}">
                <p14:modId xmlns:p14="http://schemas.microsoft.com/office/powerpoint/2010/main" val="666619497"/>
              </p:ext>
            </p:extLst>
          </p:nvPr>
        </p:nvGraphicFramePr>
        <p:xfrm>
          <a:off x="-439063" y="3821399"/>
          <a:ext cx="5808440" cy="33119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65ABAC26-EE99-4B09-B43E-5F1576147A0C}"/>
              </a:ext>
            </a:extLst>
          </p:cNvPr>
          <p:cNvGraphicFramePr>
            <a:graphicFrameLocks/>
          </p:cNvGraphicFramePr>
          <p:nvPr>
            <p:extLst>
              <p:ext uri="{D42A27DB-BD31-4B8C-83A1-F6EECF244321}">
                <p14:modId xmlns:p14="http://schemas.microsoft.com/office/powerpoint/2010/main" val="3409867865"/>
              </p:ext>
            </p:extLst>
          </p:nvPr>
        </p:nvGraphicFramePr>
        <p:xfrm>
          <a:off x="7114678" y="4058306"/>
          <a:ext cx="5358027" cy="2914511"/>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1">
            <a:extLst>
              <a:ext uri="{FF2B5EF4-FFF2-40B4-BE49-F238E27FC236}">
                <a16:creationId xmlns:a16="http://schemas.microsoft.com/office/drawing/2014/main" id="{7C598DF7-07C9-48F4-8D74-9EF477ABBA3B}"/>
              </a:ext>
            </a:extLst>
          </p:cNvPr>
          <p:cNvSpPr txBox="1">
            <a:spLocks noGrp="1"/>
          </p:cNvSpPr>
          <p:nvPr>
            <p:ph type="title"/>
          </p:nvPr>
        </p:nvSpPr>
        <p:spPr>
          <a:xfrm>
            <a:off x="1214231" y="303588"/>
            <a:ext cx="9763538" cy="1325563"/>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Ward Profile: Ward 8</a:t>
            </a:r>
          </a:p>
          <a:p>
            <a:pPr algn="ctr"/>
            <a:r>
              <a:rPr lang="en-US" sz="2000" b="1" dirty="0">
                <a:solidFill>
                  <a:srgbClr val="7030A0"/>
                </a:solidFill>
                <a:latin typeface="Avenir Light" panose="020B0402020203020204"/>
              </a:rPr>
              <a:t>This chart represents all cases collected between November 1, 2018 and January 31, 2019.</a:t>
            </a:r>
          </a:p>
        </p:txBody>
      </p:sp>
      <p:cxnSp>
        <p:nvCxnSpPr>
          <p:cNvPr id="12" name="Straight Connector 11">
            <a:extLst>
              <a:ext uri="{FF2B5EF4-FFF2-40B4-BE49-F238E27FC236}">
                <a16:creationId xmlns:a16="http://schemas.microsoft.com/office/drawing/2014/main" id="{E6DBA58C-FE27-4CD6-A004-4EFFAA2430CD}"/>
              </a:ext>
            </a:extLst>
          </p:cNvPr>
          <p:cNvCxnSpPr/>
          <p:nvPr/>
        </p:nvCxnSpPr>
        <p:spPr>
          <a:xfrm>
            <a:off x="5814391" y="2669368"/>
            <a:ext cx="0" cy="36869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6F6E510-36FC-4633-A225-2245D0CDEA66}"/>
              </a:ext>
            </a:extLst>
          </p:cNvPr>
          <p:cNvSpPr txBox="1"/>
          <p:nvPr/>
        </p:nvSpPr>
        <p:spPr>
          <a:xfrm>
            <a:off x="3935685" y="2664758"/>
            <a:ext cx="1621713" cy="2092881"/>
          </a:xfrm>
          <a:prstGeom prst="rect">
            <a:avLst/>
          </a:prstGeom>
          <a:noFill/>
          <a:ln w="57150">
            <a:solidFill>
              <a:schemeClr val="tx1"/>
            </a:solidFill>
          </a:ln>
        </p:spPr>
        <p:txBody>
          <a:bodyPr wrap="square" rtlCol="0">
            <a:spAutoFit/>
          </a:bodyPr>
          <a:lstStyle/>
          <a:p>
            <a:pPr algn="ctr"/>
            <a:r>
              <a:rPr lang="en-US" sz="6600" b="1" dirty="0">
                <a:solidFill>
                  <a:srgbClr val="7030A0"/>
                </a:solidFill>
                <a:latin typeface="Avenir Light" panose="020B0402020203020204"/>
              </a:rPr>
              <a:t>35</a:t>
            </a:r>
            <a:r>
              <a:rPr lang="en-US" dirty="0">
                <a:latin typeface="Avenir Light" panose="020B0402020203020204"/>
              </a:rPr>
              <a:t> </a:t>
            </a:r>
          </a:p>
          <a:p>
            <a:pPr algn="ctr"/>
            <a:r>
              <a:rPr lang="en-US" sz="1600" b="1" dirty="0">
                <a:latin typeface="Avenir Light" panose="020B0402020203020204"/>
              </a:rPr>
              <a:t>Cases in Quarter 2 Involving Students Who Live In Ward 8. </a:t>
            </a:r>
          </a:p>
        </p:txBody>
      </p:sp>
      <p:sp>
        <p:nvSpPr>
          <p:cNvPr id="13" name="TextBox 12">
            <a:extLst>
              <a:ext uri="{FF2B5EF4-FFF2-40B4-BE49-F238E27FC236}">
                <a16:creationId xmlns:a16="http://schemas.microsoft.com/office/drawing/2014/main" id="{DD43F5B9-271A-47C3-83F8-3B175051C190}"/>
              </a:ext>
            </a:extLst>
          </p:cNvPr>
          <p:cNvSpPr txBox="1"/>
          <p:nvPr/>
        </p:nvSpPr>
        <p:spPr>
          <a:xfrm>
            <a:off x="5929954" y="3398507"/>
            <a:ext cx="2206189" cy="1846659"/>
          </a:xfrm>
          <a:prstGeom prst="rect">
            <a:avLst/>
          </a:prstGeom>
          <a:noFill/>
          <a:ln w="57150">
            <a:solidFill>
              <a:schemeClr val="tx1"/>
            </a:solidFill>
          </a:ln>
        </p:spPr>
        <p:txBody>
          <a:bodyPr wrap="square" rtlCol="0">
            <a:spAutoFit/>
          </a:bodyPr>
          <a:lstStyle/>
          <a:p>
            <a:pPr algn="ctr"/>
            <a:r>
              <a:rPr lang="en-US" sz="6600" b="1" dirty="0">
                <a:solidFill>
                  <a:srgbClr val="7030A0"/>
                </a:solidFill>
                <a:latin typeface="Avenir Light" panose="020B0402020203020204"/>
              </a:rPr>
              <a:t>27</a:t>
            </a:r>
            <a:r>
              <a:rPr lang="en-US" dirty="0">
                <a:latin typeface="Avenir Light" panose="020B0402020203020204"/>
              </a:rPr>
              <a:t> </a:t>
            </a:r>
          </a:p>
          <a:p>
            <a:pPr algn="ctr"/>
            <a:r>
              <a:rPr lang="en-US" sz="1600" b="1" dirty="0">
                <a:latin typeface="Avenir Light" panose="020B0402020203020204"/>
              </a:rPr>
              <a:t>Cases in Quarter 2 Involving Schools In Ward 8.  </a:t>
            </a:r>
          </a:p>
        </p:txBody>
      </p:sp>
      <p:sp>
        <p:nvSpPr>
          <p:cNvPr id="14" name="TextBox 13">
            <a:extLst>
              <a:ext uri="{FF2B5EF4-FFF2-40B4-BE49-F238E27FC236}">
                <a16:creationId xmlns:a16="http://schemas.microsoft.com/office/drawing/2014/main" id="{C2D95A9A-92EE-47A2-A208-7609A4692C8A}"/>
              </a:ext>
            </a:extLst>
          </p:cNvPr>
          <p:cNvSpPr txBox="1"/>
          <p:nvPr/>
        </p:nvSpPr>
        <p:spPr>
          <a:xfrm>
            <a:off x="2355896" y="6393708"/>
            <a:ext cx="628162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Quarter 2 Report</a:t>
            </a:r>
            <a:r>
              <a:rPr lang="en-US" dirty="0">
                <a:solidFill>
                  <a:schemeClr val="bg1">
                    <a:lumMod val="50000"/>
                  </a:schemeClr>
                </a:solidFill>
                <a:latin typeface="Chalkduster"/>
              </a:rPr>
              <a:t>: November 1, 2018 – January 31, 2019 </a:t>
            </a:r>
            <a:endParaRPr lang="en-US" dirty="0">
              <a:solidFill>
                <a:prstClr val="black"/>
              </a:solidFill>
            </a:endParaRPr>
          </a:p>
        </p:txBody>
      </p:sp>
    </p:spTree>
    <p:extLst>
      <p:ext uri="{BB962C8B-B14F-4D97-AF65-F5344CB8AC3E}">
        <p14:creationId xmlns:p14="http://schemas.microsoft.com/office/powerpoint/2010/main" val="345801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28F339-6812-449E-BD0F-CA95074F1328}"/>
              </a:ext>
            </a:extLst>
          </p:cNvPr>
          <p:cNvSpPr>
            <a:spLocks noGrp="1"/>
          </p:cNvSpPr>
          <p:nvPr>
            <p:ph type="sldNum" sz="quarter" idx="12"/>
          </p:nvPr>
        </p:nvSpPr>
        <p:spPr/>
        <p:txBody>
          <a:bodyPr/>
          <a:lstStyle/>
          <a:p>
            <a:fld id="{5EF5F4EE-6541-124B-A595-F86701179FAA}" type="slidenum">
              <a:rPr lang="en-US" smtClean="0"/>
              <a:t>22</a:t>
            </a:fld>
            <a:endParaRPr lang="en-US"/>
          </a:p>
        </p:txBody>
      </p:sp>
      <p:graphicFrame>
        <p:nvGraphicFramePr>
          <p:cNvPr id="6" name="Chart 5">
            <a:extLst>
              <a:ext uri="{FF2B5EF4-FFF2-40B4-BE49-F238E27FC236}">
                <a16:creationId xmlns:a16="http://schemas.microsoft.com/office/drawing/2014/main" id="{BF05C7E7-7EBC-4DF3-8155-D81FAE66C50C}"/>
              </a:ext>
            </a:extLst>
          </p:cNvPr>
          <p:cNvGraphicFramePr>
            <a:graphicFrameLocks/>
          </p:cNvGraphicFramePr>
          <p:nvPr>
            <p:extLst>
              <p:ext uri="{D42A27DB-BD31-4B8C-83A1-F6EECF244321}">
                <p14:modId xmlns:p14="http://schemas.microsoft.com/office/powerpoint/2010/main" val="2422800500"/>
              </p:ext>
            </p:extLst>
          </p:nvPr>
        </p:nvGraphicFramePr>
        <p:xfrm>
          <a:off x="-247873" y="1144367"/>
          <a:ext cx="5207538" cy="30407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A904D5E9-0D05-4CF2-A7F9-13FD7F3EDAD7}"/>
              </a:ext>
            </a:extLst>
          </p:cNvPr>
          <p:cNvGraphicFramePr>
            <a:graphicFrameLocks/>
          </p:cNvGraphicFramePr>
          <p:nvPr>
            <p:extLst>
              <p:ext uri="{D42A27DB-BD31-4B8C-83A1-F6EECF244321}">
                <p14:modId xmlns:p14="http://schemas.microsoft.com/office/powerpoint/2010/main" val="3328572215"/>
              </p:ext>
            </p:extLst>
          </p:nvPr>
        </p:nvGraphicFramePr>
        <p:xfrm>
          <a:off x="6047022" y="1191511"/>
          <a:ext cx="6018104" cy="30407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BE262C4-B3C1-45FD-946B-50A776489087}"/>
              </a:ext>
            </a:extLst>
          </p:cNvPr>
          <p:cNvGraphicFramePr>
            <a:graphicFrameLocks/>
          </p:cNvGraphicFramePr>
          <p:nvPr>
            <p:extLst>
              <p:ext uri="{D42A27DB-BD31-4B8C-83A1-F6EECF244321}">
                <p14:modId xmlns:p14="http://schemas.microsoft.com/office/powerpoint/2010/main" val="4109386311"/>
              </p:ext>
            </p:extLst>
          </p:nvPr>
        </p:nvGraphicFramePr>
        <p:xfrm>
          <a:off x="-439063" y="3821399"/>
          <a:ext cx="5808440" cy="33119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65ABAC26-EE99-4B09-B43E-5F1576147A0C}"/>
              </a:ext>
            </a:extLst>
          </p:cNvPr>
          <p:cNvGraphicFramePr>
            <a:graphicFrameLocks/>
          </p:cNvGraphicFramePr>
          <p:nvPr>
            <p:extLst>
              <p:ext uri="{D42A27DB-BD31-4B8C-83A1-F6EECF244321}">
                <p14:modId xmlns:p14="http://schemas.microsoft.com/office/powerpoint/2010/main" val="91734648"/>
              </p:ext>
            </p:extLst>
          </p:nvPr>
        </p:nvGraphicFramePr>
        <p:xfrm>
          <a:off x="7114678" y="4058306"/>
          <a:ext cx="5358027" cy="2914511"/>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1">
            <a:extLst>
              <a:ext uri="{FF2B5EF4-FFF2-40B4-BE49-F238E27FC236}">
                <a16:creationId xmlns:a16="http://schemas.microsoft.com/office/drawing/2014/main" id="{7C598DF7-07C9-48F4-8D74-9EF477ABBA3B}"/>
              </a:ext>
            </a:extLst>
          </p:cNvPr>
          <p:cNvSpPr txBox="1">
            <a:spLocks noGrp="1"/>
          </p:cNvSpPr>
          <p:nvPr>
            <p:ph type="title"/>
          </p:nvPr>
        </p:nvSpPr>
        <p:spPr>
          <a:xfrm>
            <a:off x="1214231" y="303588"/>
            <a:ext cx="9763538" cy="1325563"/>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Ward Profile: Ward 7</a:t>
            </a:r>
          </a:p>
          <a:p>
            <a:pPr algn="ctr"/>
            <a:r>
              <a:rPr lang="en-US" sz="2000" b="1" dirty="0">
                <a:solidFill>
                  <a:srgbClr val="7030A0"/>
                </a:solidFill>
                <a:latin typeface="Avenir Light" panose="020B0402020203020204"/>
              </a:rPr>
              <a:t>This chart represents all cases collected between November 1, 2018 and January 31, 2019.</a:t>
            </a:r>
          </a:p>
        </p:txBody>
      </p:sp>
      <p:cxnSp>
        <p:nvCxnSpPr>
          <p:cNvPr id="12" name="Straight Connector 11">
            <a:extLst>
              <a:ext uri="{FF2B5EF4-FFF2-40B4-BE49-F238E27FC236}">
                <a16:creationId xmlns:a16="http://schemas.microsoft.com/office/drawing/2014/main" id="{E6DBA58C-FE27-4CD6-A004-4EFFAA2430CD}"/>
              </a:ext>
            </a:extLst>
          </p:cNvPr>
          <p:cNvCxnSpPr/>
          <p:nvPr/>
        </p:nvCxnSpPr>
        <p:spPr>
          <a:xfrm>
            <a:off x="5814391" y="2669368"/>
            <a:ext cx="0" cy="36869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6F6E510-36FC-4633-A225-2245D0CDEA66}"/>
              </a:ext>
            </a:extLst>
          </p:cNvPr>
          <p:cNvSpPr txBox="1"/>
          <p:nvPr/>
        </p:nvSpPr>
        <p:spPr>
          <a:xfrm>
            <a:off x="3935685" y="2664758"/>
            <a:ext cx="1621713" cy="2092881"/>
          </a:xfrm>
          <a:prstGeom prst="rect">
            <a:avLst/>
          </a:prstGeom>
          <a:noFill/>
          <a:ln w="57150">
            <a:solidFill>
              <a:schemeClr val="tx1"/>
            </a:solidFill>
          </a:ln>
        </p:spPr>
        <p:txBody>
          <a:bodyPr wrap="square" rtlCol="0">
            <a:spAutoFit/>
          </a:bodyPr>
          <a:lstStyle/>
          <a:p>
            <a:pPr algn="ctr"/>
            <a:r>
              <a:rPr lang="en-US" sz="6600" b="1" dirty="0">
                <a:solidFill>
                  <a:srgbClr val="7030A0"/>
                </a:solidFill>
                <a:latin typeface="Avenir Light" panose="020B0402020203020204"/>
              </a:rPr>
              <a:t>34</a:t>
            </a:r>
            <a:r>
              <a:rPr lang="en-US" dirty="0">
                <a:latin typeface="Avenir Light" panose="020B0402020203020204"/>
              </a:rPr>
              <a:t> </a:t>
            </a:r>
          </a:p>
          <a:p>
            <a:pPr algn="ctr"/>
            <a:r>
              <a:rPr lang="en-US" sz="1600" b="1" dirty="0">
                <a:latin typeface="Avenir Light" panose="020B0402020203020204"/>
              </a:rPr>
              <a:t>Cases in Quarter 2 Involving Students Who Live In Ward 7. </a:t>
            </a:r>
          </a:p>
        </p:txBody>
      </p:sp>
      <p:sp>
        <p:nvSpPr>
          <p:cNvPr id="13" name="TextBox 12">
            <a:extLst>
              <a:ext uri="{FF2B5EF4-FFF2-40B4-BE49-F238E27FC236}">
                <a16:creationId xmlns:a16="http://schemas.microsoft.com/office/drawing/2014/main" id="{DD43F5B9-271A-47C3-83F8-3B175051C190}"/>
              </a:ext>
            </a:extLst>
          </p:cNvPr>
          <p:cNvSpPr txBox="1"/>
          <p:nvPr/>
        </p:nvSpPr>
        <p:spPr>
          <a:xfrm>
            <a:off x="5929954" y="3398507"/>
            <a:ext cx="2206189" cy="1846659"/>
          </a:xfrm>
          <a:prstGeom prst="rect">
            <a:avLst/>
          </a:prstGeom>
          <a:noFill/>
          <a:ln w="57150">
            <a:solidFill>
              <a:schemeClr val="tx1"/>
            </a:solidFill>
          </a:ln>
        </p:spPr>
        <p:txBody>
          <a:bodyPr wrap="square" rtlCol="0">
            <a:spAutoFit/>
          </a:bodyPr>
          <a:lstStyle/>
          <a:p>
            <a:pPr algn="ctr"/>
            <a:r>
              <a:rPr lang="en-US" sz="6600" b="1" dirty="0">
                <a:solidFill>
                  <a:srgbClr val="7030A0"/>
                </a:solidFill>
                <a:latin typeface="Avenir Light" panose="020B0402020203020204"/>
              </a:rPr>
              <a:t>28</a:t>
            </a:r>
            <a:r>
              <a:rPr lang="en-US" dirty="0">
                <a:latin typeface="Avenir Light" panose="020B0402020203020204"/>
              </a:rPr>
              <a:t> </a:t>
            </a:r>
          </a:p>
          <a:p>
            <a:pPr algn="ctr"/>
            <a:r>
              <a:rPr lang="en-US" sz="1600" b="1" dirty="0">
                <a:latin typeface="Avenir Light" panose="020B0402020203020204"/>
              </a:rPr>
              <a:t>Cases in Quarter 2 Involving Schools In Ward 7.  </a:t>
            </a:r>
          </a:p>
        </p:txBody>
      </p:sp>
      <p:sp>
        <p:nvSpPr>
          <p:cNvPr id="14" name="TextBox 13">
            <a:extLst>
              <a:ext uri="{FF2B5EF4-FFF2-40B4-BE49-F238E27FC236}">
                <a16:creationId xmlns:a16="http://schemas.microsoft.com/office/drawing/2014/main" id="{1E72701A-9D08-4374-9797-4115730B126A}"/>
              </a:ext>
            </a:extLst>
          </p:cNvPr>
          <p:cNvSpPr txBox="1"/>
          <p:nvPr/>
        </p:nvSpPr>
        <p:spPr>
          <a:xfrm>
            <a:off x="2322577" y="6476781"/>
            <a:ext cx="628162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Quarter 2 Report</a:t>
            </a:r>
            <a:r>
              <a:rPr lang="en-US" dirty="0">
                <a:solidFill>
                  <a:schemeClr val="bg1">
                    <a:lumMod val="50000"/>
                  </a:schemeClr>
                </a:solidFill>
                <a:latin typeface="Chalkduster"/>
              </a:rPr>
              <a:t>: November 1, 2018 – January 31, 2019 </a:t>
            </a:r>
            <a:endParaRPr lang="en-US" dirty="0">
              <a:solidFill>
                <a:prstClr val="black"/>
              </a:solidFill>
            </a:endParaRPr>
          </a:p>
        </p:txBody>
      </p:sp>
    </p:spTree>
    <p:extLst>
      <p:ext uri="{BB962C8B-B14F-4D97-AF65-F5344CB8AC3E}">
        <p14:creationId xmlns:p14="http://schemas.microsoft.com/office/powerpoint/2010/main" val="213157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28F339-6812-449E-BD0F-CA95074F1328}"/>
              </a:ext>
            </a:extLst>
          </p:cNvPr>
          <p:cNvSpPr>
            <a:spLocks noGrp="1"/>
          </p:cNvSpPr>
          <p:nvPr>
            <p:ph type="sldNum" sz="quarter" idx="12"/>
          </p:nvPr>
        </p:nvSpPr>
        <p:spPr/>
        <p:txBody>
          <a:bodyPr/>
          <a:lstStyle/>
          <a:p>
            <a:fld id="{5EF5F4EE-6541-124B-A595-F86701179FAA}" type="slidenum">
              <a:rPr lang="en-US" smtClean="0"/>
              <a:t>23</a:t>
            </a:fld>
            <a:endParaRPr lang="en-US"/>
          </a:p>
        </p:txBody>
      </p:sp>
      <p:graphicFrame>
        <p:nvGraphicFramePr>
          <p:cNvPr id="6" name="Chart 5">
            <a:extLst>
              <a:ext uri="{FF2B5EF4-FFF2-40B4-BE49-F238E27FC236}">
                <a16:creationId xmlns:a16="http://schemas.microsoft.com/office/drawing/2014/main" id="{BF05C7E7-7EBC-4DF3-8155-D81FAE66C50C}"/>
              </a:ext>
            </a:extLst>
          </p:cNvPr>
          <p:cNvGraphicFramePr>
            <a:graphicFrameLocks/>
          </p:cNvGraphicFramePr>
          <p:nvPr>
            <p:extLst>
              <p:ext uri="{D42A27DB-BD31-4B8C-83A1-F6EECF244321}">
                <p14:modId xmlns:p14="http://schemas.microsoft.com/office/powerpoint/2010/main" val="3694939014"/>
              </p:ext>
            </p:extLst>
          </p:nvPr>
        </p:nvGraphicFramePr>
        <p:xfrm>
          <a:off x="-120665" y="1157945"/>
          <a:ext cx="5207538" cy="30407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A904D5E9-0D05-4CF2-A7F9-13FD7F3EDAD7}"/>
              </a:ext>
            </a:extLst>
          </p:cNvPr>
          <p:cNvGraphicFramePr>
            <a:graphicFrameLocks/>
          </p:cNvGraphicFramePr>
          <p:nvPr>
            <p:extLst>
              <p:ext uri="{D42A27DB-BD31-4B8C-83A1-F6EECF244321}">
                <p14:modId xmlns:p14="http://schemas.microsoft.com/office/powerpoint/2010/main" val="4168727130"/>
              </p:ext>
            </p:extLst>
          </p:nvPr>
        </p:nvGraphicFramePr>
        <p:xfrm>
          <a:off x="6047022" y="1191511"/>
          <a:ext cx="6018104" cy="30407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BE262C4-B3C1-45FD-946B-50A776489087}"/>
              </a:ext>
            </a:extLst>
          </p:cNvPr>
          <p:cNvGraphicFramePr>
            <a:graphicFrameLocks/>
          </p:cNvGraphicFramePr>
          <p:nvPr>
            <p:extLst>
              <p:ext uri="{D42A27DB-BD31-4B8C-83A1-F6EECF244321}">
                <p14:modId xmlns:p14="http://schemas.microsoft.com/office/powerpoint/2010/main" val="4003713854"/>
              </p:ext>
            </p:extLst>
          </p:nvPr>
        </p:nvGraphicFramePr>
        <p:xfrm>
          <a:off x="-530042" y="4198726"/>
          <a:ext cx="5607366" cy="2914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65ABAC26-EE99-4B09-B43E-5F1576147A0C}"/>
              </a:ext>
            </a:extLst>
          </p:cNvPr>
          <p:cNvGraphicFramePr>
            <a:graphicFrameLocks/>
          </p:cNvGraphicFramePr>
          <p:nvPr>
            <p:extLst>
              <p:ext uri="{D42A27DB-BD31-4B8C-83A1-F6EECF244321}">
                <p14:modId xmlns:p14="http://schemas.microsoft.com/office/powerpoint/2010/main" val="1235058040"/>
              </p:ext>
            </p:extLst>
          </p:nvPr>
        </p:nvGraphicFramePr>
        <p:xfrm>
          <a:off x="7114678" y="4058306"/>
          <a:ext cx="5358027" cy="2914511"/>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1">
            <a:extLst>
              <a:ext uri="{FF2B5EF4-FFF2-40B4-BE49-F238E27FC236}">
                <a16:creationId xmlns:a16="http://schemas.microsoft.com/office/drawing/2014/main" id="{7C598DF7-07C9-48F4-8D74-9EF477ABBA3B}"/>
              </a:ext>
            </a:extLst>
          </p:cNvPr>
          <p:cNvSpPr txBox="1">
            <a:spLocks noGrp="1"/>
          </p:cNvSpPr>
          <p:nvPr>
            <p:ph type="title"/>
          </p:nvPr>
        </p:nvSpPr>
        <p:spPr>
          <a:xfrm>
            <a:off x="1214231" y="303588"/>
            <a:ext cx="9763538" cy="1325563"/>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Ward Profile: Ward 6</a:t>
            </a:r>
          </a:p>
          <a:p>
            <a:pPr algn="ctr"/>
            <a:r>
              <a:rPr lang="en-US" sz="2000" b="1" dirty="0">
                <a:solidFill>
                  <a:srgbClr val="7030A0"/>
                </a:solidFill>
                <a:latin typeface="Avenir Light" panose="020B0402020203020204"/>
              </a:rPr>
              <a:t>This chart represents all cases collected between November 1, 2018 and January 31, 2019.</a:t>
            </a:r>
          </a:p>
        </p:txBody>
      </p:sp>
      <p:cxnSp>
        <p:nvCxnSpPr>
          <p:cNvPr id="12" name="Straight Connector 11">
            <a:extLst>
              <a:ext uri="{FF2B5EF4-FFF2-40B4-BE49-F238E27FC236}">
                <a16:creationId xmlns:a16="http://schemas.microsoft.com/office/drawing/2014/main" id="{E6DBA58C-FE27-4CD6-A004-4EFFAA2430CD}"/>
              </a:ext>
            </a:extLst>
          </p:cNvPr>
          <p:cNvCxnSpPr/>
          <p:nvPr/>
        </p:nvCxnSpPr>
        <p:spPr>
          <a:xfrm>
            <a:off x="5814391" y="2669368"/>
            <a:ext cx="0" cy="36869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6F6E510-36FC-4633-A225-2245D0CDEA66}"/>
              </a:ext>
            </a:extLst>
          </p:cNvPr>
          <p:cNvSpPr txBox="1"/>
          <p:nvPr/>
        </p:nvSpPr>
        <p:spPr>
          <a:xfrm>
            <a:off x="3004460" y="2702792"/>
            <a:ext cx="2692864" cy="1600438"/>
          </a:xfrm>
          <a:prstGeom prst="rect">
            <a:avLst/>
          </a:prstGeom>
          <a:noFill/>
          <a:ln w="57150">
            <a:solidFill>
              <a:schemeClr val="tx1"/>
            </a:solidFill>
          </a:ln>
        </p:spPr>
        <p:txBody>
          <a:bodyPr wrap="square" rtlCol="0">
            <a:spAutoFit/>
          </a:bodyPr>
          <a:lstStyle/>
          <a:p>
            <a:pPr algn="ctr"/>
            <a:r>
              <a:rPr lang="en-US" sz="6600" b="1" dirty="0">
                <a:solidFill>
                  <a:srgbClr val="7030A0"/>
                </a:solidFill>
                <a:latin typeface="Avenir Light" panose="020B0402020203020204"/>
              </a:rPr>
              <a:t>11</a:t>
            </a:r>
            <a:r>
              <a:rPr lang="en-US" dirty="0">
                <a:latin typeface="Avenir Light" panose="020B0402020203020204"/>
              </a:rPr>
              <a:t> </a:t>
            </a:r>
          </a:p>
          <a:p>
            <a:pPr algn="ctr"/>
            <a:r>
              <a:rPr lang="en-US" sz="1600" b="1" dirty="0">
                <a:latin typeface="Avenir Light" panose="020B0402020203020204"/>
              </a:rPr>
              <a:t>Cases in Quarter 2 Involving Students Who Live In Ward 6 </a:t>
            </a:r>
          </a:p>
        </p:txBody>
      </p:sp>
      <p:sp>
        <p:nvSpPr>
          <p:cNvPr id="13" name="TextBox 12">
            <a:extLst>
              <a:ext uri="{FF2B5EF4-FFF2-40B4-BE49-F238E27FC236}">
                <a16:creationId xmlns:a16="http://schemas.microsoft.com/office/drawing/2014/main" id="{DD43F5B9-271A-47C3-83F8-3B175051C190}"/>
              </a:ext>
            </a:extLst>
          </p:cNvPr>
          <p:cNvSpPr txBox="1"/>
          <p:nvPr/>
        </p:nvSpPr>
        <p:spPr>
          <a:xfrm>
            <a:off x="6023399" y="3069177"/>
            <a:ext cx="2206189" cy="1846659"/>
          </a:xfrm>
          <a:prstGeom prst="rect">
            <a:avLst/>
          </a:prstGeom>
          <a:noFill/>
          <a:ln w="57150">
            <a:solidFill>
              <a:schemeClr val="tx1"/>
            </a:solidFill>
          </a:ln>
        </p:spPr>
        <p:txBody>
          <a:bodyPr wrap="square" rtlCol="0">
            <a:spAutoFit/>
          </a:bodyPr>
          <a:lstStyle/>
          <a:p>
            <a:pPr algn="ctr"/>
            <a:r>
              <a:rPr lang="en-US" sz="6600" b="1" dirty="0">
                <a:solidFill>
                  <a:srgbClr val="7030A0"/>
                </a:solidFill>
                <a:latin typeface="Avenir Light" panose="020B0402020203020204"/>
              </a:rPr>
              <a:t>24</a:t>
            </a:r>
            <a:r>
              <a:rPr lang="en-US" dirty="0">
                <a:latin typeface="Avenir Light" panose="020B0402020203020204"/>
              </a:rPr>
              <a:t> </a:t>
            </a:r>
          </a:p>
          <a:p>
            <a:pPr algn="ctr"/>
            <a:r>
              <a:rPr lang="en-US" sz="1600" b="1" dirty="0">
                <a:latin typeface="Avenir Light" panose="020B0402020203020204"/>
              </a:rPr>
              <a:t>Cases in Quarter 2 Involving Schools In Ward 6.  </a:t>
            </a:r>
          </a:p>
        </p:txBody>
      </p:sp>
      <p:sp>
        <p:nvSpPr>
          <p:cNvPr id="14" name="TextBox 13">
            <a:extLst>
              <a:ext uri="{FF2B5EF4-FFF2-40B4-BE49-F238E27FC236}">
                <a16:creationId xmlns:a16="http://schemas.microsoft.com/office/drawing/2014/main" id="{47174B14-1E0C-4DBE-8A1E-2F23F0EC7125}"/>
              </a:ext>
            </a:extLst>
          </p:cNvPr>
          <p:cNvSpPr txBox="1"/>
          <p:nvPr/>
        </p:nvSpPr>
        <p:spPr>
          <a:xfrm>
            <a:off x="2556513" y="6419833"/>
            <a:ext cx="628162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Quarter 2 Report</a:t>
            </a:r>
            <a:r>
              <a:rPr lang="en-US" dirty="0">
                <a:solidFill>
                  <a:schemeClr val="bg1">
                    <a:lumMod val="50000"/>
                  </a:schemeClr>
                </a:solidFill>
                <a:latin typeface="Chalkduster"/>
              </a:rPr>
              <a:t>: November 1, 2018 – January 31, 2019 </a:t>
            </a:r>
            <a:endParaRPr lang="en-US" dirty="0">
              <a:solidFill>
                <a:prstClr val="black"/>
              </a:solidFill>
            </a:endParaRPr>
          </a:p>
        </p:txBody>
      </p:sp>
    </p:spTree>
    <p:extLst>
      <p:ext uri="{BB962C8B-B14F-4D97-AF65-F5344CB8AC3E}">
        <p14:creationId xmlns:p14="http://schemas.microsoft.com/office/powerpoint/2010/main" val="3835417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28F339-6812-449E-BD0F-CA95074F1328}"/>
              </a:ext>
            </a:extLst>
          </p:cNvPr>
          <p:cNvSpPr>
            <a:spLocks noGrp="1"/>
          </p:cNvSpPr>
          <p:nvPr>
            <p:ph type="sldNum" sz="quarter" idx="12"/>
          </p:nvPr>
        </p:nvSpPr>
        <p:spPr/>
        <p:txBody>
          <a:bodyPr/>
          <a:lstStyle/>
          <a:p>
            <a:fld id="{5EF5F4EE-6541-124B-A595-F86701179FAA}" type="slidenum">
              <a:rPr lang="en-US" smtClean="0"/>
              <a:t>24</a:t>
            </a:fld>
            <a:endParaRPr lang="en-US"/>
          </a:p>
        </p:txBody>
      </p:sp>
      <p:graphicFrame>
        <p:nvGraphicFramePr>
          <p:cNvPr id="6" name="Chart 5">
            <a:extLst>
              <a:ext uri="{FF2B5EF4-FFF2-40B4-BE49-F238E27FC236}">
                <a16:creationId xmlns:a16="http://schemas.microsoft.com/office/drawing/2014/main" id="{BF05C7E7-7EBC-4DF3-8155-D81FAE66C50C}"/>
              </a:ext>
            </a:extLst>
          </p:cNvPr>
          <p:cNvGraphicFramePr>
            <a:graphicFrameLocks/>
          </p:cNvGraphicFramePr>
          <p:nvPr>
            <p:extLst>
              <p:ext uri="{D42A27DB-BD31-4B8C-83A1-F6EECF244321}">
                <p14:modId xmlns:p14="http://schemas.microsoft.com/office/powerpoint/2010/main" val="3817715408"/>
              </p:ext>
            </p:extLst>
          </p:nvPr>
        </p:nvGraphicFramePr>
        <p:xfrm>
          <a:off x="-120665" y="1157945"/>
          <a:ext cx="5207538" cy="30407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A904D5E9-0D05-4CF2-A7F9-13FD7F3EDAD7}"/>
              </a:ext>
            </a:extLst>
          </p:cNvPr>
          <p:cNvGraphicFramePr>
            <a:graphicFrameLocks/>
          </p:cNvGraphicFramePr>
          <p:nvPr>
            <p:extLst>
              <p:ext uri="{D42A27DB-BD31-4B8C-83A1-F6EECF244321}">
                <p14:modId xmlns:p14="http://schemas.microsoft.com/office/powerpoint/2010/main" val="2750559087"/>
              </p:ext>
            </p:extLst>
          </p:nvPr>
        </p:nvGraphicFramePr>
        <p:xfrm>
          <a:off x="6047022" y="1191511"/>
          <a:ext cx="6018104" cy="30407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BE262C4-B3C1-45FD-946B-50A776489087}"/>
              </a:ext>
            </a:extLst>
          </p:cNvPr>
          <p:cNvGraphicFramePr>
            <a:graphicFrameLocks/>
          </p:cNvGraphicFramePr>
          <p:nvPr>
            <p:extLst>
              <p:ext uri="{D42A27DB-BD31-4B8C-83A1-F6EECF244321}">
                <p14:modId xmlns:p14="http://schemas.microsoft.com/office/powerpoint/2010/main" val="1553027543"/>
              </p:ext>
            </p:extLst>
          </p:nvPr>
        </p:nvGraphicFramePr>
        <p:xfrm>
          <a:off x="-566606" y="4229755"/>
          <a:ext cx="5607366" cy="2914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65ABAC26-EE99-4B09-B43E-5F1576147A0C}"/>
              </a:ext>
            </a:extLst>
          </p:cNvPr>
          <p:cNvGraphicFramePr>
            <a:graphicFrameLocks/>
          </p:cNvGraphicFramePr>
          <p:nvPr>
            <p:extLst>
              <p:ext uri="{D42A27DB-BD31-4B8C-83A1-F6EECF244321}">
                <p14:modId xmlns:p14="http://schemas.microsoft.com/office/powerpoint/2010/main" val="2187359428"/>
              </p:ext>
            </p:extLst>
          </p:nvPr>
        </p:nvGraphicFramePr>
        <p:xfrm>
          <a:off x="7303186" y="3609125"/>
          <a:ext cx="5358027" cy="2914511"/>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1">
            <a:extLst>
              <a:ext uri="{FF2B5EF4-FFF2-40B4-BE49-F238E27FC236}">
                <a16:creationId xmlns:a16="http://schemas.microsoft.com/office/drawing/2014/main" id="{7C598DF7-07C9-48F4-8D74-9EF477ABBA3B}"/>
              </a:ext>
            </a:extLst>
          </p:cNvPr>
          <p:cNvSpPr txBox="1">
            <a:spLocks noGrp="1"/>
          </p:cNvSpPr>
          <p:nvPr>
            <p:ph type="title"/>
          </p:nvPr>
        </p:nvSpPr>
        <p:spPr>
          <a:xfrm>
            <a:off x="1214231" y="303588"/>
            <a:ext cx="9763538" cy="1325563"/>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Ward Profile: Ward 5</a:t>
            </a:r>
          </a:p>
          <a:p>
            <a:pPr algn="ctr"/>
            <a:r>
              <a:rPr lang="en-US" sz="2000" b="1" dirty="0">
                <a:solidFill>
                  <a:srgbClr val="7030A0"/>
                </a:solidFill>
                <a:latin typeface="Avenir Light" panose="020B0402020203020204"/>
              </a:rPr>
              <a:t>This chart represents all cases collected between November 1, 2018 and January 31, 2019.</a:t>
            </a:r>
          </a:p>
        </p:txBody>
      </p:sp>
      <p:cxnSp>
        <p:nvCxnSpPr>
          <p:cNvPr id="12" name="Straight Connector 11">
            <a:extLst>
              <a:ext uri="{FF2B5EF4-FFF2-40B4-BE49-F238E27FC236}">
                <a16:creationId xmlns:a16="http://schemas.microsoft.com/office/drawing/2014/main" id="{E6DBA58C-FE27-4CD6-A004-4EFFAA2430CD}"/>
              </a:ext>
            </a:extLst>
          </p:cNvPr>
          <p:cNvCxnSpPr/>
          <p:nvPr/>
        </p:nvCxnSpPr>
        <p:spPr>
          <a:xfrm>
            <a:off x="5814391" y="2669368"/>
            <a:ext cx="0" cy="36869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B9A8317-9B79-4C20-A8C6-9916D9EB401C}"/>
              </a:ext>
            </a:extLst>
          </p:cNvPr>
          <p:cNvSpPr txBox="1"/>
          <p:nvPr/>
        </p:nvSpPr>
        <p:spPr>
          <a:xfrm>
            <a:off x="5920819" y="3519777"/>
            <a:ext cx="2206189" cy="1846659"/>
          </a:xfrm>
          <a:prstGeom prst="rect">
            <a:avLst/>
          </a:prstGeom>
          <a:noFill/>
          <a:ln w="57150">
            <a:solidFill>
              <a:schemeClr val="tx1"/>
            </a:solidFill>
          </a:ln>
        </p:spPr>
        <p:txBody>
          <a:bodyPr wrap="square" rtlCol="0">
            <a:spAutoFit/>
          </a:bodyPr>
          <a:lstStyle/>
          <a:p>
            <a:pPr algn="ctr"/>
            <a:r>
              <a:rPr lang="en-US" sz="6600" b="1" dirty="0">
                <a:solidFill>
                  <a:srgbClr val="7030A0"/>
                </a:solidFill>
                <a:latin typeface="Avenir Light" panose="020B0402020203020204"/>
              </a:rPr>
              <a:t>15</a:t>
            </a:r>
            <a:r>
              <a:rPr lang="en-US" dirty="0">
                <a:latin typeface="Avenir Light" panose="020B0402020203020204"/>
              </a:rPr>
              <a:t> </a:t>
            </a:r>
          </a:p>
          <a:p>
            <a:pPr algn="ctr"/>
            <a:r>
              <a:rPr lang="en-US" sz="1600" b="1" dirty="0">
                <a:latin typeface="Avenir Light" panose="020B0402020203020204"/>
              </a:rPr>
              <a:t>Cases in Quarter 2 Involving Schools In Ward 5.  </a:t>
            </a:r>
          </a:p>
        </p:txBody>
      </p:sp>
      <p:sp>
        <p:nvSpPr>
          <p:cNvPr id="13" name="TextBox 12">
            <a:extLst>
              <a:ext uri="{FF2B5EF4-FFF2-40B4-BE49-F238E27FC236}">
                <a16:creationId xmlns:a16="http://schemas.microsoft.com/office/drawing/2014/main" id="{A73B1AA2-A577-4122-85C3-6DBFFD948A64}"/>
              </a:ext>
            </a:extLst>
          </p:cNvPr>
          <p:cNvSpPr txBox="1"/>
          <p:nvPr/>
        </p:nvSpPr>
        <p:spPr>
          <a:xfrm>
            <a:off x="3381355" y="2664676"/>
            <a:ext cx="2316721" cy="1846659"/>
          </a:xfrm>
          <a:prstGeom prst="rect">
            <a:avLst/>
          </a:prstGeom>
          <a:noFill/>
          <a:ln w="57150">
            <a:solidFill>
              <a:schemeClr val="tx1"/>
            </a:solidFill>
          </a:ln>
        </p:spPr>
        <p:txBody>
          <a:bodyPr wrap="square" rtlCol="0">
            <a:spAutoFit/>
          </a:bodyPr>
          <a:lstStyle/>
          <a:p>
            <a:pPr algn="ctr"/>
            <a:r>
              <a:rPr lang="en-US" sz="6600" b="1" dirty="0">
                <a:solidFill>
                  <a:srgbClr val="7030A0"/>
                </a:solidFill>
                <a:latin typeface="Avenir Light" panose="020B0402020203020204"/>
              </a:rPr>
              <a:t>14</a:t>
            </a:r>
            <a:r>
              <a:rPr lang="en-US" dirty="0">
                <a:latin typeface="Avenir Light" panose="020B0402020203020204"/>
              </a:rPr>
              <a:t> </a:t>
            </a:r>
          </a:p>
          <a:p>
            <a:pPr algn="ctr"/>
            <a:r>
              <a:rPr lang="en-US" sz="1600" b="1" dirty="0">
                <a:latin typeface="Avenir Light" panose="020B0402020203020204"/>
              </a:rPr>
              <a:t>Cases in Quarter 2 Involving Students Who Live In Ward 5.</a:t>
            </a:r>
          </a:p>
        </p:txBody>
      </p:sp>
      <p:sp>
        <p:nvSpPr>
          <p:cNvPr id="14" name="TextBox 13">
            <a:extLst>
              <a:ext uri="{FF2B5EF4-FFF2-40B4-BE49-F238E27FC236}">
                <a16:creationId xmlns:a16="http://schemas.microsoft.com/office/drawing/2014/main" id="{DF883EFE-42AC-41B9-BA5A-D3C3254A08C9}"/>
              </a:ext>
            </a:extLst>
          </p:cNvPr>
          <p:cNvSpPr txBox="1"/>
          <p:nvPr/>
        </p:nvSpPr>
        <p:spPr>
          <a:xfrm>
            <a:off x="2774453" y="6432629"/>
            <a:ext cx="628162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Quarter 2 Report</a:t>
            </a:r>
            <a:r>
              <a:rPr lang="en-US" dirty="0">
                <a:solidFill>
                  <a:schemeClr val="bg1">
                    <a:lumMod val="50000"/>
                  </a:schemeClr>
                </a:solidFill>
                <a:latin typeface="Chalkduster"/>
              </a:rPr>
              <a:t>: November 1, 2018 – January 31, 2019 </a:t>
            </a:r>
            <a:endParaRPr lang="en-US" dirty="0">
              <a:solidFill>
                <a:prstClr val="black"/>
              </a:solidFill>
            </a:endParaRPr>
          </a:p>
        </p:txBody>
      </p:sp>
    </p:spTree>
    <p:extLst>
      <p:ext uri="{BB962C8B-B14F-4D97-AF65-F5344CB8AC3E}">
        <p14:creationId xmlns:p14="http://schemas.microsoft.com/office/powerpoint/2010/main" val="663108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643764" y="2352673"/>
            <a:ext cx="7315200" cy="5181600"/>
          </a:xfrm>
          <a:noFill/>
        </p:spPr>
        <p:txBody>
          <a:bodyPr/>
          <a:lstStyle/>
          <a:p>
            <a:pPr eaLnBrk="1" hangingPunct="1"/>
            <a:br>
              <a:rPr lang="en-US" sz="3600" dirty="0">
                <a:ln>
                  <a:solidFill>
                    <a:schemeClr val="accent4">
                      <a:lumMod val="75000"/>
                    </a:schemeClr>
                  </a:solidFill>
                </a:ln>
                <a:solidFill>
                  <a:schemeClr val="bg1"/>
                </a:solidFill>
                <a:latin typeface="Gill Sans Light"/>
                <a:ea typeface="ＭＳ Ｐゴシック" pitchFamily="-109" charset="-128"/>
                <a:cs typeface="Gill Sans Light"/>
              </a:rPr>
            </a:br>
            <a:br>
              <a:rPr lang="en-US" sz="3600" dirty="0">
                <a:ln>
                  <a:solidFill>
                    <a:schemeClr val="accent4">
                      <a:lumMod val="60000"/>
                      <a:lumOff val="40000"/>
                    </a:schemeClr>
                  </a:solidFill>
                </a:ln>
                <a:solidFill>
                  <a:schemeClr val="bg1"/>
                </a:solidFill>
                <a:latin typeface="Gill Sans Light"/>
                <a:ea typeface="ＭＳ Ｐゴシック" pitchFamily="-109" charset="-128"/>
                <a:cs typeface="Gill Sans Light"/>
              </a:rPr>
            </a:br>
            <a:br>
              <a:rPr lang="en-US" sz="3600" dirty="0">
                <a:ea typeface="ＭＳ Ｐゴシック" pitchFamily="-109" charset="-128"/>
              </a:rPr>
            </a:br>
            <a:endParaRPr lang="en-US" sz="3600" dirty="0">
              <a:latin typeface="Gill Sans Light"/>
              <a:ea typeface="ＭＳ Ｐゴシック" pitchFamily="-109" charset="-128"/>
              <a:cs typeface="Gill Sans Light"/>
            </a:endParaRPr>
          </a:p>
        </p:txBody>
      </p:sp>
      <p:sp>
        <p:nvSpPr>
          <p:cNvPr id="8" name="TextBox 7">
            <a:extLst>
              <a:ext uri="{FF2B5EF4-FFF2-40B4-BE49-F238E27FC236}">
                <a16:creationId xmlns:a16="http://schemas.microsoft.com/office/drawing/2014/main" id="{4B02A17E-8A2B-DA46-AB42-AB3FEB38C566}"/>
              </a:ext>
            </a:extLst>
          </p:cNvPr>
          <p:cNvSpPr txBox="1"/>
          <p:nvPr/>
        </p:nvSpPr>
        <p:spPr>
          <a:xfrm>
            <a:off x="0" y="2509421"/>
            <a:ext cx="12192000" cy="584775"/>
          </a:xfrm>
          <a:prstGeom prst="rect">
            <a:avLst/>
          </a:prstGeom>
          <a:noFill/>
        </p:spPr>
        <p:txBody>
          <a:bodyPr wrap="square" rtlCol="0">
            <a:spAutoFit/>
          </a:bodyPr>
          <a:lstStyle/>
          <a:p>
            <a:pPr algn="ctr"/>
            <a:r>
              <a:rPr lang="en-US" sz="3200" dirty="0">
                <a:latin typeface="Chalkduster" panose="03050602040202020205" pitchFamily="66" charset="77"/>
              </a:rPr>
              <a:t>We Look Forward to Partnering With You!</a:t>
            </a:r>
          </a:p>
        </p:txBody>
      </p:sp>
      <p:sp>
        <p:nvSpPr>
          <p:cNvPr id="2" name="Slide Number Placeholder 1">
            <a:extLst>
              <a:ext uri="{FF2B5EF4-FFF2-40B4-BE49-F238E27FC236}">
                <a16:creationId xmlns:a16="http://schemas.microsoft.com/office/drawing/2014/main" id="{EF4BE97F-BD01-264B-9FAA-F462652DAF8C}"/>
              </a:ext>
            </a:extLst>
          </p:cNvPr>
          <p:cNvSpPr>
            <a:spLocks noGrp="1"/>
          </p:cNvSpPr>
          <p:nvPr>
            <p:ph type="sldNum" sz="quarter" idx="12"/>
          </p:nvPr>
        </p:nvSpPr>
        <p:spPr/>
        <p:txBody>
          <a:bodyPr/>
          <a:lstStyle/>
          <a:p>
            <a:fld id="{5EF5F4EE-6541-124B-A595-F86701179FAA}" type="slidenum">
              <a:rPr lang="en-US" smtClean="0"/>
              <a:t>25</a:t>
            </a:fld>
            <a:endParaRPr lang="en-US"/>
          </a:p>
        </p:txBody>
      </p:sp>
      <p:pic>
        <p:nvPicPr>
          <p:cNvPr id="32" name="Picture 31" descr="DC OMBD logo_cmyk.png">
            <a:extLst>
              <a:ext uri="{FF2B5EF4-FFF2-40B4-BE49-F238E27FC236}">
                <a16:creationId xmlns:a16="http://schemas.microsoft.com/office/drawing/2014/main" id="{BD4D6D15-A8A8-8A4D-B158-62FB45405A3A}"/>
              </a:ext>
            </a:extLst>
          </p:cNvPr>
          <p:cNvPicPr>
            <a:picLocks noChangeAspect="1"/>
          </p:cNvPicPr>
          <p:nvPr/>
        </p:nvPicPr>
        <p:blipFill rotWithShape="1">
          <a:blip r:embed="rId4" cstate="print">
            <a:clrChange>
              <a:clrFrom>
                <a:srgbClr val="FFFFFF">
                  <a:alpha val="0"/>
                </a:srgbClr>
              </a:clrFrom>
              <a:clrTo>
                <a:srgbClr val="FFFFFF">
                  <a:alpha val="0"/>
                </a:srgbClr>
              </a:clrTo>
            </a:clrChange>
            <a:duotone>
              <a:prstClr val="black"/>
              <a:schemeClr val="bg1">
                <a:tint val="45000"/>
                <a:satMod val="400000"/>
              </a:schemeClr>
            </a:duotone>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rcRect t="56908" b="6133"/>
          <a:stretch/>
        </p:blipFill>
        <p:spPr>
          <a:xfrm>
            <a:off x="3446220" y="3192561"/>
            <a:ext cx="5619356" cy="1116537"/>
          </a:xfrm>
          <a:prstGeom prst="rect">
            <a:avLst/>
          </a:prstGeom>
        </p:spPr>
      </p:pic>
      <p:grpSp>
        <p:nvGrpSpPr>
          <p:cNvPr id="40" name="Group 39">
            <a:extLst>
              <a:ext uri="{FF2B5EF4-FFF2-40B4-BE49-F238E27FC236}">
                <a16:creationId xmlns:a16="http://schemas.microsoft.com/office/drawing/2014/main" id="{82684CAB-A60F-3944-8E66-59E5F325556A}"/>
              </a:ext>
            </a:extLst>
          </p:cNvPr>
          <p:cNvGrpSpPr/>
          <p:nvPr/>
        </p:nvGrpSpPr>
        <p:grpSpPr>
          <a:xfrm>
            <a:off x="725794" y="6116882"/>
            <a:ext cx="9843440" cy="721076"/>
            <a:chOff x="593274" y="6116882"/>
            <a:chExt cx="9843440" cy="721076"/>
          </a:xfrm>
        </p:grpSpPr>
        <p:sp>
          <p:nvSpPr>
            <p:cNvPr id="41" name="TextBox 40">
              <a:extLst>
                <a:ext uri="{FF2B5EF4-FFF2-40B4-BE49-F238E27FC236}">
                  <a16:creationId xmlns:a16="http://schemas.microsoft.com/office/drawing/2014/main" id="{CD50B3E2-1651-B04C-B807-8362698D45F5}"/>
                </a:ext>
              </a:extLst>
            </p:cNvPr>
            <p:cNvSpPr txBox="1"/>
            <p:nvPr/>
          </p:nvSpPr>
          <p:spPr>
            <a:xfrm>
              <a:off x="7732803" y="6346765"/>
              <a:ext cx="2703911" cy="338554"/>
            </a:xfrm>
            <a:prstGeom prst="rect">
              <a:avLst/>
            </a:prstGeom>
            <a:noFill/>
          </p:spPr>
          <p:txBody>
            <a:bodyPr wrap="square" rtlCol="0">
              <a:spAutoFit/>
            </a:bodyPr>
            <a:lstStyle/>
            <a:p>
              <a:pPr algn="ctr"/>
              <a:r>
                <a:rPr lang="en-US" sz="1600" b="1" dirty="0" err="1">
                  <a:solidFill>
                    <a:schemeClr val="accent2"/>
                  </a:solidFill>
                  <a:latin typeface="Chalkduster" panose="03050602040202020205" pitchFamily="66" charset="77"/>
                </a:rPr>
                <a:t>ombudsman@dc.gov</a:t>
              </a:r>
              <a:endParaRPr lang="en-US" sz="1600" b="1" dirty="0">
                <a:solidFill>
                  <a:schemeClr val="accent2"/>
                </a:solidFill>
                <a:latin typeface="Chalkduster" panose="03050602040202020205" pitchFamily="66" charset="77"/>
              </a:endParaRPr>
            </a:p>
          </p:txBody>
        </p:sp>
        <p:sp>
          <p:nvSpPr>
            <p:cNvPr id="42" name="TextBox 41">
              <a:extLst>
                <a:ext uri="{FF2B5EF4-FFF2-40B4-BE49-F238E27FC236}">
                  <a16:creationId xmlns:a16="http://schemas.microsoft.com/office/drawing/2014/main" id="{1D998548-234D-3A48-B60C-2F73A3159DBE}"/>
                </a:ext>
              </a:extLst>
            </p:cNvPr>
            <p:cNvSpPr txBox="1"/>
            <p:nvPr/>
          </p:nvSpPr>
          <p:spPr>
            <a:xfrm>
              <a:off x="3197794" y="6346765"/>
              <a:ext cx="4135380" cy="338554"/>
            </a:xfrm>
            <a:prstGeom prst="rect">
              <a:avLst/>
            </a:prstGeom>
            <a:noFill/>
          </p:spPr>
          <p:txBody>
            <a:bodyPr wrap="square" rtlCol="0">
              <a:spAutoFit/>
            </a:bodyPr>
            <a:lstStyle/>
            <a:p>
              <a:pPr algn="ctr"/>
              <a:r>
                <a:rPr lang="en-US" sz="1600" b="1" dirty="0" err="1">
                  <a:solidFill>
                    <a:schemeClr val="accent2"/>
                  </a:solidFill>
                  <a:latin typeface="Chalkduster" panose="03050602040202020205" pitchFamily="66" charset="77"/>
                </a:rPr>
                <a:t>educationombudsman.dc.gov</a:t>
              </a:r>
              <a:endParaRPr lang="en-US" sz="1600" b="1" dirty="0">
                <a:solidFill>
                  <a:schemeClr val="accent2"/>
                </a:solidFill>
                <a:latin typeface="Chalkduster" panose="03050602040202020205" pitchFamily="66" charset="77"/>
              </a:endParaRPr>
            </a:p>
          </p:txBody>
        </p:sp>
        <p:sp>
          <p:nvSpPr>
            <p:cNvPr id="43" name="TextBox 42">
              <a:extLst>
                <a:ext uri="{FF2B5EF4-FFF2-40B4-BE49-F238E27FC236}">
                  <a16:creationId xmlns:a16="http://schemas.microsoft.com/office/drawing/2014/main" id="{174715F2-4614-4643-84F1-5D8787BDB692}"/>
                </a:ext>
              </a:extLst>
            </p:cNvPr>
            <p:cNvSpPr txBox="1"/>
            <p:nvPr/>
          </p:nvSpPr>
          <p:spPr>
            <a:xfrm>
              <a:off x="1011345" y="6335136"/>
              <a:ext cx="1716525" cy="338554"/>
            </a:xfrm>
            <a:prstGeom prst="rect">
              <a:avLst/>
            </a:prstGeom>
            <a:noFill/>
          </p:spPr>
          <p:txBody>
            <a:bodyPr wrap="square" rtlCol="0">
              <a:spAutoFit/>
            </a:bodyPr>
            <a:lstStyle/>
            <a:p>
              <a:r>
                <a:rPr lang="en-US" sz="1600" b="1" dirty="0">
                  <a:solidFill>
                    <a:schemeClr val="accent2"/>
                  </a:solidFill>
                  <a:latin typeface="Chalkduster" panose="03050602040202020205" pitchFamily="66" charset="77"/>
                </a:rPr>
                <a:t>202.741.0886</a:t>
              </a:r>
            </a:p>
          </p:txBody>
        </p:sp>
        <p:pic>
          <p:nvPicPr>
            <p:cNvPr id="44" name="Picture 43">
              <a:extLst>
                <a:ext uri="{FF2B5EF4-FFF2-40B4-BE49-F238E27FC236}">
                  <a16:creationId xmlns:a16="http://schemas.microsoft.com/office/drawing/2014/main" id="{68649B83-810F-8246-A795-FB04BDCB1789}"/>
                </a:ext>
              </a:extLst>
            </p:cNvPr>
            <p:cNvPicPr>
              <a:picLocks noChangeAspect="1"/>
            </p:cNvPicPr>
            <p:nvPr/>
          </p:nvPicPr>
          <p:blipFill>
            <a:blip r:embed="rId5"/>
            <a:stretch>
              <a:fillRect/>
            </a:stretch>
          </p:blipFill>
          <p:spPr>
            <a:xfrm rot="4034861">
              <a:off x="593274" y="6116882"/>
              <a:ext cx="641957" cy="641957"/>
            </a:xfrm>
            <a:prstGeom prst="rect">
              <a:avLst/>
            </a:prstGeom>
          </p:spPr>
        </p:pic>
        <p:pic>
          <p:nvPicPr>
            <p:cNvPr id="45" name="Picture 17" descr="website17 (1).png">
              <a:extLst>
                <a:ext uri="{FF2B5EF4-FFF2-40B4-BE49-F238E27FC236}">
                  <a16:creationId xmlns:a16="http://schemas.microsoft.com/office/drawing/2014/main" id="{1735F8C5-D6FB-9942-9117-1BBC7DDB818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42053" y="6248400"/>
              <a:ext cx="553671" cy="52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15" descr="Email-icon.png">
              <a:extLst>
                <a:ext uri="{FF2B5EF4-FFF2-40B4-BE49-F238E27FC236}">
                  <a16:creationId xmlns:a16="http://schemas.microsoft.com/office/drawing/2014/main" id="{BCB62780-E1A4-0B41-81BA-F9DE001E50B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34701" y="6170868"/>
              <a:ext cx="619775" cy="667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20437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246" y="248744"/>
            <a:ext cx="9279507" cy="933880"/>
          </a:xfrm>
          <a:solidFill>
            <a:schemeClr val="accent5"/>
          </a:solid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US" sz="4000" b="1" dirty="0">
                <a:latin typeface="Avenir Light" panose="020B0402020203020204" pitchFamily="34" charset="77"/>
                <a:cs typeface="Avenir Light"/>
              </a:rPr>
              <a:t>Role of the Education Ombudsman</a:t>
            </a:r>
          </a:p>
        </p:txBody>
      </p:sp>
      <p:sp>
        <p:nvSpPr>
          <p:cNvPr id="6" name="TextBox 5"/>
          <p:cNvSpPr txBox="1"/>
          <p:nvPr/>
        </p:nvSpPr>
        <p:spPr>
          <a:xfrm>
            <a:off x="594360" y="1354201"/>
            <a:ext cx="10704576" cy="5052665"/>
          </a:xfrm>
          <a:prstGeom prst="rect">
            <a:avLst/>
          </a:prstGeom>
          <a:noFill/>
        </p:spPr>
        <p:txBody>
          <a:bodyPr wrap="square" rtlCol="0">
            <a:spAutoFit/>
          </a:bodyPr>
          <a:lstStyle/>
          <a:p>
            <a:pPr marL="800100" lvl="1" indent="-342900" algn="just">
              <a:spcBef>
                <a:spcPts val="1000"/>
              </a:spcBef>
              <a:spcAft>
                <a:spcPts val="1000"/>
              </a:spcAft>
              <a:buClr>
                <a:schemeClr val="tx1"/>
              </a:buClr>
              <a:buFont typeface="Arial"/>
              <a:buChar char="•"/>
            </a:pPr>
            <a:r>
              <a:rPr lang="en-US" sz="2400" dirty="0">
                <a:solidFill>
                  <a:schemeClr val="accent2"/>
                </a:solidFill>
                <a:latin typeface="Avenir Light"/>
                <a:cs typeface="Avenir Light"/>
              </a:rPr>
              <a:t>Respond to complaints and concerns</a:t>
            </a:r>
            <a:r>
              <a:rPr lang="en-US" sz="2400" dirty="0">
                <a:latin typeface="Avenir Light"/>
                <a:cs typeface="Avenir Light"/>
              </a:rPr>
              <a:t>, and serve as an informational resource to families and students.</a:t>
            </a:r>
          </a:p>
          <a:p>
            <a:pPr marL="800100" lvl="1" indent="-342900" algn="just">
              <a:spcBef>
                <a:spcPts val="1000"/>
              </a:spcBef>
              <a:spcAft>
                <a:spcPts val="1000"/>
              </a:spcAft>
              <a:buClr>
                <a:schemeClr val="tx1"/>
              </a:buClr>
              <a:buFont typeface="Arial"/>
              <a:buChar char="•"/>
            </a:pPr>
            <a:r>
              <a:rPr lang="en-US" sz="2400" dirty="0">
                <a:solidFill>
                  <a:schemeClr val="accent2"/>
                </a:solidFill>
                <a:latin typeface="Avenir Light"/>
                <a:cs typeface="Avenir Light"/>
              </a:rPr>
              <a:t>De-escalate and repair relationships </a:t>
            </a:r>
            <a:r>
              <a:rPr lang="en-US" sz="2400" dirty="0">
                <a:latin typeface="Avenir Light"/>
                <a:cs typeface="Avenir Light"/>
              </a:rPr>
              <a:t>through creative problem-solving and conflict resolution techniques.</a:t>
            </a:r>
          </a:p>
          <a:p>
            <a:pPr marL="800100" lvl="1" indent="-342900" algn="just">
              <a:spcBef>
                <a:spcPts val="1000"/>
              </a:spcBef>
              <a:spcAft>
                <a:spcPts val="1000"/>
              </a:spcAft>
              <a:buClr>
                <a:schemeClr val="tx1"/>
              </a:buClr>
              <a:buFont typeface="Arial"/>
              <a:buChar char="•"/>
            </a:pPr>
            <a:r>
              <a:rPr lang="en-US" sz="2400" dirty="0">
                <a:solidFill>
                  <a:schemeClr val="accent2"/>
                </a:solidFill>
                <a:latin typeface="Avenir Light"/>
                <a:cs typeface="Avenir Light"/>
              </a:rPr>
              <a:t>Provide technical assistance </a:t>
            </a:r>
            <a:r>
              <a:rPr lang="en-US" sz="2400" dirty="0">
                <a:latin typeface="Avenir Light"/>
                <a:cs typeface="Avenir Light"/>
              </a:rPr>
              <a:t>to community organizations, LEAs, and education stakeholders on public education issues.</a:t>
            </a:r>
          </a:p>
          <a:p>
            <a:pPr marL="800100" lvl="1" indent="-342900" algn="just">
              <a:spcBef>
                <a:spcPts val="1000"/>
              </a:spcBef>
              <a:spcAft>
                <a:spcPts val="1000"/>
              </a:spcAft>
              <a:buClr>
                <a:schemeClr val="tx1"/>
              </a:buClr>
              <a:buFont typeface="Arial"/>
              <a:buChar char="•"/>
            </a:pPr>
            <a:r>
              <a:rPr lang="en-US" sz="2400" dirty="0">
                <a:solidFill>
                  <a:schemeClr val="accent2"/>
                </a:solidFill>
                <a:latin typeface="Avenir Light"/>
                <a:cs typeface="Avenir Light"/>
              </a:rPr>
              <a:t>Act as an early warning system </a:t>
            </a:r>
            <a:r>
              <a:rPr lang="en-US" sz="2400" dirty="0">
                <a:solidFill>
                  <a:srgbClr val="000000"/>
                </a:solidFill>
                <a:latin typeface="Avenir Light"/>
                <a:cs typeface="Avenir Light"/>
              </a:rPr>
              <a:t>of new, emerging issues and trends to school leaders, education stakeholders, and elected/appointed officials.</a:t>
            </a:r>
            <a:endParaRPr lang="en-US" sz="2400" dirty="0">
              <a:latin typeface="Avenir Light"/>
              <a:cs typeface="Avenir Light"/>
            </a:endParaRPr>
          </a:p>
          <a:p>
            <a:pPr marL="800100" lvl="1" indent="-342900" algn="just">
              <a:buClr>
                <a:schemeClr val="tx1"/>
              </a:buClr>
              <a:buFont typeface="Arial"/>
              <a:buChar char="•"/>
            </a:pPr>
            <a:r>
              <a:rPr lang="en-US" sz="2400" dirty="0">
                <a:solidFill>
                  <a:schemeClr val="accent2"/>
                </a:solidFill>
                <a:latin typeface="Avenir Light"/>
                <a:cs typeface="Avenir Light"/>
              </a:rPr>
              <a:t>Leverage case trends to contribute to city-wide conversations </a:t>
            </a:r>
            <a:r>
              <a:rPr lang="en-US" sz="2400" dirty="0">
                <a:solidFill>
                  <a:srgbClr val="000000"/>
                </a:solidFill>
                <a:latin typeface="Avenir Light"/>
                <a:cs typeface="Avenir Light"/>
              </a:rPr>
              <a:t>regarding cross-sector education systems to effect systemic change. </a:t>
            </a:r>
          </a:p>
        </p:txBody>
      </p:sp>
      <p:sp>
        <p:nvSpPr>
          <p:cNvPr id="4" name="Slide Number Placeholder 3">
            <a:extLst>
              <a:ext uri="{FF2B5EF4-FFF2-40B4-BE49-F238E27FC236}">
                <a16:creationId xmlns:a16="http://schemas.microsoft.com/office/drawing/2014/main" id="{D47AEFCC-0AC4-8340-8DB5-3D8EBDBE68A6}"/>
              </a:ext>
            </a:extLst>
          </p:cNvPr>
          <p:cNvSpPr>
            <a:spLocks noGrp="1"/>
          </p:cNvSpPr>
          <p:nvPr>
            <p:ph type="sldNum" sz="quarter" idx="12"/>
          </p:nvPr>
        </p:nvSpPr>
        <p:spPr/>
        <p:txBody>
          <a:bodyPr/>
          <a:lstStyle/>
          <a:p>
            <a:fld id="{5EF5F4EE-6541-124B-A595-F86701179FAA}" type="slidenum">
              <a:rPr lang="en-US" smtClean="0"/>
              <a:t>3</a:t>
            </a:fld>
            <a:endParaRPr lang="en-US"/>
          </a:p>
        </p:txBody>
      </p:sp>
      <p:pic>
        <p:nvPicPr>
          <p:cNvPr id="5" name="Picture 4" descr="DC OMBD logo_cmyk.png">
            <a:extLst>
              <a:ext uri="{FF2B5EF4-FFF2-40B4-BE49-F238E27FC236}">
                <a16:creationId xmlns:a16="http://schemas.microsoft.com/office/drawing/2014/main" id="{67B470CE-E1B6-0A4F-B976-799FE206C131}"/>
              </a:ext>
            </a:extLst>
          </p:cNvPr>
          <p:cNvPicPr>
            <a:picLocks noChangeAspect="1"/>
          </p:cNvPicPr>
          <p:nvPr/>
        </p:nvPicPr>
        <p:blipFill rotWithShape="1">
          <a:blip r:embed="rId3" cstate="print">
            <a:clrChange>
              <a:clrFrom>
                <a:srgbClr val="FFFFFF">
                  <a:alpha val="0"/>
                </a:srgbClr>
              </a:clrFrom>
              <a:clrTo>
                <a:srgbClr val="FFFFFF">
                  <a:alpha val="0"/>
                </a:srgbClr>
              </a:clrTo>
            </a:clrChange>
            <a:duotone>
              <a:prstClr val="black"/>
              <a:schemeClr val="bg1">
                <a:tint val="45000"/>
                <a:satMod val="400000"/>
              </a:schemeClr>
            </a:duotone>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rcRect t="56908" b="6133"/>
          <a:stretch/>
        </p:blipFill>
        <p:spPr>
          <a:xfrm>
            <a:off x="118872" y="6513457"/>
            <a:ext cx="1046922" cy="208018"/>
          </a:xfrm>
          <a:prstGeom prst="rect">
            <a:avLst/>
          </a:prstGeom>
        </p:spPr>
      </p:pic>
    </p:spTree>
    <p:extLst>
      <p:ext uri="{BB962C8B-B14F-4D97-AF65-F5344CB8AC3E}">
        <p14:creationId xmlns:p14="http://schemas.microsoft.com/office/powerpoint/2010/main" val="1030750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55" y="312234"/>
            <a:ext cx="11597561" cy="6545767"/>
          </a:xfrm>
          <a:prstGeom prst="rect">
            <a:avLst/>
          </a:prstGeom>
        </p:spPr>
      </p:pic>
      <p:sp>
        <p:nvSpPr>
          <p:cNvPr id="3" name="Slide Number Placeholder 2">
            <a:extLst>
              <a:ext uri="{FF2B5EF4-FFF2-40B4-BE49-F238E27FC236}">
                <a16:creationId xmlns:a16="http://schemas.microsoft.com/office/drawing/2014/main" id="{ED27F34B-BF28-2741-B885-4E12479ED94F}"/>
              </a:ext>
            </a:extLst>
          </p:cNvPr>
          <p:cNvSpPr>
            <a:spLocks noGrp="1"/>
          </p:cNvSpPr>
          <p:nvPr>
            <p:ph type="sldNum" sz="quarter" idx="12"/>
          </p:nvPr>
        </p:nvSpPr>
        <p:spPr/>
        <p:txBody>
          <a:bodyPr/>
          <a:lstStyle/>
          <a:p>
            <a:fld id="{5EF5F4EE-6541-124B-A595-F86701179FAA}" type="slidenum">
              <a:rPr lang="en-US" smtClean="0"/>
              <a:t>4</a:t>
            </a:fld>
            <a:endParaRPr lang="en-US"/>
          </a:p>
        </p:txBody>
      </p:sp>
      <p:sp>
        <p:nvSpPr>
          <p:cNvPr id="4" name="TextBox 3"/>
          <p:cNvSpPr txBox="1"/>
          <p:nvPr/>
        </p:nvSpPr>
        <p:spPr>
          <a:xfrm>
            <a:off x="654627" y="5798145"/>
            <a:ext cx="10858501" cy="738664"/>
          </a:xfrm>
          <a:prstGeom prst="rect">
            <a:avLst/>
          </a:prstGeom>
          <a:noFill/>
        </p:spPr>
        <p:txBody>
          <a:bodyPr wrap="square" rtlCol="0">
            <a:spAutoFit/>
          </a:bodyPr>
          <a:lstStyle/>
          <a:p>
            <a:r>
              <a:rPr lang="en-US" sz="1400" dirty="0">
                <a:latin typeface="Avenir Light"/>
              </a:rPr>
              <a:t>This shows how the Office of the Ombudsman primarily works with disputes during the disagreement and conflict stages of the DC Dispute Resolution Continuum*.  It is in these stages where we complete our one-on-one case management.  We use the data from those cases to form recommendations to create systemic change in hopes of preventing similar disputes in the future. </a:t>
            </a:r>
          </a:p>
        </p:txBody>
      </p:sp>
    </p:spTree>
    <p:extLst>
      <p:ext uri="{BB962C8B-B14F-4D97-AF65-F5344CB8AC3E}">
        <p14:creationId xmlns:p14="http://schemas.microsoft.com/office/powerpoint/2010/main" val="348422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599"/>
            <a:ext cx="8191500" cy="858079"/>
          </a:xfrm>
          <a:solidFill>
            <a:schemeClr val="accent5"/>
          </a:solid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p>
            <a:pPr algn="ctr"/>
            <a:r>
              <a:rPr lang="en-US" b="1" dirty="0">
                <a:latin typeface="Avenir Light" panose="020B0402020203020204" pitchFamily="34" charset="77"/>
              </a:rPr>
              <a:t>Our Core Values</a:t>
            </a:r>
          </a:p>
        </p:txBody>
      </p:sp>
      <p:sp>
        <p:nvSpPr>
          <p:cNvPr id="3" name="Slide Number Placeholder 2"/>
          <p:cNvSpPr>
            <a:spLocks noGrp="1"/>
          </p:cNvSpPr>
          <p:nvPr>
            <p:ph type="sldNum" sz="quarter" idx="12"/>
          </p:nvPr>
        </p:nvSpPr>
        <p:spPr/>
        <p:txBody>
          <a:bodyPr/>
          <a:lstStyle/>
          <a:p>
            <a:fld id="{4EBBEF01-3132-4E10-8740-93ECC1F53E1E}" type="slidenum">
              <a:rPr lang="en-US" smtClean="0"/>
              <a:pPr/>
              <a:t>5</a:t>
            </a:fld>
            <a:endParaRPr lang="en-US" dirty="0"/>
          </a:p>
        </p:txBody>
      </p:sp>
      <p:graphicFrame>
        <p:nvGraphicFramePr>
          <p:cNvPr id="5" name="Table 4">
            <a:extLst>
              <a:ext uri="{FF2B5EF4-FFF2-40B4-BE49-F238E27FC236}">
                <a16:creationId xmlns:a16="http://schemas.microsoft.com/office/drawing/2014/main" id="{2CE867EA-46C9-004D-98DD-4E5BD6554DEE}"/>
              </a:ext>
            </a:extLst>
          </p:cNvPr>
          <p:cNvGraphicFramePr>
            <a:graphicFrameLocks noGrp="1"/>
          </p:cNvGraphicFramePr>
          <p:nvPr>
            <p:extLst/>
          </p:nvPr>
        </p:nvGraphicFramePr>
        <p:xfrm>
          <a:off x="556591" y="1403506"/>
          <a:ext cx="11052313" cy="4888975"/>
        </p:xfrm>
        <a:graphic>
          <a:graphicData uri="http://schemas.openxmlformats.org/drawingml/2006/table">
            <a:tbl>
              <a:tblPr firstRow="1" bandRow="1">
                <a:tableStyleId>{21E4AEA4-8DFA-4A89-87EB-49C32662AFE0}</a:tableStyleId>
              </a:tblPr>
              <a:tblGrid>
                <a:gridCol w="3061252">
                  <a:extLst>
                    <a:ext uri="{9D8B030D-6E8A-4147-A177-3AD203B41FA5}">
                      <a16:colId xmlns:a16="http://schemas.microsoft.com/office/drawing/2014/main" val="60024291"/>
                    </a:ext>
                  </a:extLst>
                </a:gridCol>
                <a:gridCol w="7991061">
                  <a:extLst>
                    <a:ext uri="{9D8B030D-6E8A-4147-A177-3AD203B41FA5}">
                      <a16:colId xmlns:a16="http://schemas.microsoft.com/office/drawing/2014/main" val="1384206571"/>
                    </a:ext>
                  </a:extLst>
                </a:gridCol>
              </a:tblGrid>
              <a:tr h="836111">
                <a:tc>
                  <a:txBody>
                    <a:bodyPr/>
                    <a:lstStyle/>
                    <a:p>
                      <a:pPr algn="ctr"/>
                      <a:r>
                        <a:rPr lang="en-US" sz="2800" b="0" i="0" dirty="0">
                          <a:solidFill>
                            <a:schemeClr val="accent2"/>
                          </a:solidFill>
                          <a:latin typeface="Avenir Light" panose="020B0402020203020204" pitchFamily="34" charset="77"/>
                        </a:rPr>
                        <a:t>Ensure Access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a:buChar char="•"/>
                      </a:pPr>
                      <a:r>
                        <a:rPr lang="en-US" sz="1600" b="0" i="0" dirty="0">
                          <a:solidFill>
                            <a:schemeClr val="tx1"/>
                          </a:solidFill>
                          <a:latin typeface="Avenir Light" panose="020B0402020203020204" pitchFamily="34" charset="77"/>
                          <a:cs typeface="Avenir Light"/>
                        </a:rPr>
                        <a:t>Our office aims to ensure access to equitable public education for all students, regardless of race, class, income, disability status or ward of residence.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70333"/>
                  </a:ext>
                </a:extLst>
              </a:tr>
              <a:tr h="809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2"/>
                          </a:solidFill>
                          <a:effectLst/>
                          <a:uLnTx/>
                          <a:uFillTx/>
                          <a:latin typeface="Avenir Light" panose="020B0402020203020204" pitchFamily="34" charset="77"/>
                          <a:ea typeface="+mn-ea"/>
                          <a:cs typeface="+mn-cs"/>
                        </a:rPr>
                        <a:t>Address Issues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a:buChar char="•"/>
                      </a:pPr>
                      <a:r>
                        <a:rPr lang="en-US" sz="1600" b="0" i="0" dirty="0">
                          <a:solidFill>
                            <a:schemeClr val="tx1"/>
                          </a:solidFill>
                          <a:latin typeface="Avenir Light" panose="020B0402020203020204" pitchFamily="34" charset="77"/>
                          <a:cs typeface="Avenir Light"/>
                        </a:rPr>
                        <a:t>We address issues that are brought to our attention by providing direct intervention for students and families;</a:t>
                      </a:r>
                    </a:p>
                    <a:p>
                      <a:pPr marL="285750" indent="-285750">
                        <a:buFont typeface="Arial"/>
                        <a:buChar char="•"/>
                      </a:pPr>
                      <a:r>
                        <a:rPr lang="en-US" sz="1600" b="0" i="0" dirty="0">
                          <a:solidFill>
                            <a:schemeClr val="tx1"/>
                          </a:solidFill>
                          <a:latin typeface="Avenir Light" panose="020B0402020203020204" pitchFamily="34" charset="77"/>
                          <a:cs typeface="Avenir Light"/>
                        </a:rPr>
                        <a:t>We also address these same issues on the systemic level through our engagement with local, state, and national education leaders.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venir Light" panose="020B0402020203020204" pitchFamily="34" charset="77"/>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2415613"/>
                  </a:ext>
                </a:extLst>
              </a:tr>
              <a:tr h="1371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D7D31"/>
                          </a:solidFill>
                          <a:effectLst/>
                          <a:uLnTx/>
                          <a:uFillTx/>
                          <a:latin typeface="Avenir Light" panose="020B0402020203020204" pitchFamily="34" charset="77"/>
                          <a:ea typeface="+mn-ea"/>
                          <a:cs typeface="+mn-cs"/>
                        </a:rPr>
                        <a:t>Amplify Student and Family Voice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a:buChar char="•"/>
                      </a:pPr>
                      <a:r>
                        <a:rPr lang="en-US" sz="1600" b="0" i="0" dirty="0">
                          <a:solidFill>
                            <a:schemeClr val="tx1"/>
                          </a:solidFill>
                          <a:latin typeface="Avenir Light" panose="020B0402020203020204" pitchFamily="34" charset="77"/>
                          <a:cs typeface="Avenir Light"/>
                        </a:rPr>
                        <a:t>Our office serves as a venue for families to have voice in directly addressing the issues their student is facing and the school level. </a:t>
                      </a:r>
                    </a:p>
                    <a:p>
                      <a:pPr marL="285750" indent="-285750">
                        <a:buFont typeface="Arial"/>
                        <a:buChar char="•"/>
                      </a:pPr>
                      <a:r>
                        <a:rPr lang="en-US" sz="1600" b="0" i="0" dirty="0">
                          <a:solidFill>
                            <a:schemeClr val="tx1"/>
                          </a:solidFill>
                          <a:latin typeface="Avenir Light" panose="020B0402020203020204" pitchFamily="34" charset="77"/>
                          <a:cs typeface="Avenir Light"/>
                        </a:rPr>
                        <a:t>In many instances such issues are systemic inequities that are causing our children, particularly children of color and students with disabilities, to fail.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8737122"/>
                  </a:ext>
                </a:extLst>
              </a:tr>
              <a:tr h="1371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D7D31"/>
                          </a:solidFill>
                          <a:effectLst/>
                          <a:uLnTx/>
                          <a:uFillTx/>
                          <a:latin typeface="Avenir Light" panose="020B0402020203020204" pitchFamily="34" charset="77"/>
                          <a:ea typeface="+mn-ea"/>
                          <a:cs typeface="+mn-cs"/>
                        </a:rPr>
                        <a:t>Reduce Systemic Inequities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chemeClr val="tx1"/>
                          </a:solidFill>
                          <a:latin typeface="Avenir Light" panose="020B0402020203020204" pitchFamily="34" charset="77"/>
                          <a:ea typeface="+mn-ea"/>
                          <a:cs typeface="Avenir Light"/>
                        </a:rPr>
                        <a:t>We believe it is our responsibility to speak out against the systemic inequities that hurt our city’s children.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chemeClr val="tx1"/>
                          </a:solidFill>
                          <a:latin typeface="Avenir Light" panose="020B0402020203020204" pitchFamily="34" charset="77"/>
                          <a:ea typeface="+mn-ea"/>
                          <a:cs typeface="Avenir Light"/>
                        </a:rPr>
                        <a:t>We believe that through our work, and in our partnership with families and schools, we are creating a barrier-free system in which education equity is the primary focus. Such a system will allow students and families to benefit fully from their public school systems. </a:t>
                      </a:r>
                      <a:endParaRPr kumimoji="0" lang="en-US" sz="1600" b="0" i="0" u="none" strike="noStrike" kern="1200" cap="none" spc="0" normalizeH="0" baseline="0" noProof="0" dirty="0">
                        <a:ln>
                          <a:noFill/>
                        </a:ln>
                        <a:solidFill>
                          <a:schemeClr val="tx1"/>
                        </a:solidFill>
                        <a:effectLst/>
                        <a:uLnTx/>
                        <a:uFillTx/>
                        <a:latin typeface="Avenir Light" panose="020B0402020203020204" pitchFamily="34" charset="77"/>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3804976"/>
                  </a:ext>
                </a:extLst>
              </a:tr>
            </a:tbl>
          </a:graphicData>
        </a:graphic>
      </p:graphicFrame>
      <p:pic>
        <p:nvPicPr>
          <p:cNvPr id="6" name="Picture 5" descr="DC OMBD logo_cmyk.png">
            <a:extLst>
              <a:ext uri="{FF2B5EF4-FFF2-40B4-BE49-F238E27FC236}">
                <a16:creationId xmlns:a16="http://schemas.microsoft.com/office/drawing/2014/main" id="{CC98DECF-B8B6-614D-9678-BD08DD811791}"/>
              </a:ext>
            </a:extLst>
          </p:cNvPr>
          <p:cNvPicPr>
            <a:picLocks noChangeAspect="1"/>
          </p:cNvPicPr>
          <p:nvPr/>
        </p:nvPicPr>
        <p:blipFill rotWithShape="1">
          <a:blip r:embed="rId3" cstate="print">
            <a:clrChange>
              <a:clrFrom>
                <a:srgbClr val="FFFFFF">
                  <a:alpha val="0"/>
                </a:srgbClr>
              </a:clrFrom>
              <a:clrTo>
                <a:srgbClr val="FFFFFF">
                  <a:alpha val="0"/>
                </a:srgbClr>
              </a:clrTo>
            </a:clrChange>
            <a:duotone>
              <a:prstClr val="black"/>
              <a:schemeClr val="bg1">
                <a:tint val="45000"/>
                <a:satMod val="400000"/>
              </a:schemeClr>
            </a:duotone>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rcRect t="56908" b="6133"/>
          <a:stretch/>
        </p:blipFill>
        <p:spPr>
          <a:xfrm>
            <a:off x="118872" y="6513457"/>
            <a:ext cx="1046922" cy="208018"/>
          </a:xfrm>
          <a:prstGeom prst="rect">
            <a:avLst/>
          </a:prstGeom>
        </p:spPr>
      </p:pic>
    </p:spTree>
    <p:extLst>
      <p:ext uri="{BB962C8B-B14F-4D97-AF65-F5344CB8AC3E}">
        <p14:creationId xmlns:p14="http://schemas.microsoft.com/office/powerpoint/2010/main" val="3436158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9BBBD705-0EC5-5D47-BD96-031F94F9B17B}"/>
              </a:ext>
            </a:extLst>
          </p:cNvPr>
          <p:cNvSpPr>
            <a:spLocks noGrp="1"/>
          </p:cNvSpPr>
          <p:nvPr>
            <p:ph type="sldNum" sz="quarter" idx="12"/>
          </p:nvPr>
        </p:nvSpPr>
        <p:spPr/>
        <p:txBody>
          <a:bodyPr/>
          <a:lstStyle/>
          <a:p>
            <a:fld id="{5EF5F4EE-6541-124B-A595-F86701179FAA}" type="slidenum">
              <a:rPr lang="en-US" smtClean="0"/>
              <a:t>6</a:t>
            </a:fld>
            <a:endParaRPr lang="en-US" dirty="0"/>
          </a:p>
        </p:txBody>
      </p:sp>
      <p:sp>
        <p:nvSpPr>
          <p:cNvPr id="30" name="Title 1"/>
          <p:cNvSpPr txBox="1">
            <a:spLocks/>
          </p:cNvSpPr>
          <p:nvPr/>
        </p:nvSpPr>
        <p:spPr>
          <a:xfrm>
            <a:off x="1513348" y="199200"/>
            <a:ext cx="9160330" cy="759667"/>
          </a:xfrm>
          <a:prstGeom prst="rect">
            <a:avLst/>
          </a:prstGeom>
          <a:no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dirty="0">
                <a:solidFill>
                  <a:srgbClr val="7030A0"/>
                </a:solidFill>
                <a:latin typeface="Avenir Light" panose="020B0402020203020204" pitchFamily="34" charset="77"/>
                <a:cs typeface="Avenir Light"/>
              </a:rPr>
              <a:t>How We Serve: Our Process</a:t>
            </a:r>
          </a:p>
        </p:txBody>
      </p:sp>
      <p:pic>
        <p:nvPicPr>
          <p:cNvPr id="29" name="Picture 28" descr="DC OMBD logo_cmyk.png">
            <a:extLst>
              <a:ext uri="{FF2B5EF4-FFF2-40B4-BE49-F238E27FC236}">
                <a16:creationId xmlns:a16="http://schemas.microsoft.com/office/drawing/2014/main" id="{1FFB8545-6899-EB4C-A121-0B79DFF4E72C}"/>
              </a:ext>
            </a:extLst>
          </p:cNvPr>
          <p:cNvPicPr>
            <a:picLocks noChangeAspect="1"/>
          </p:cNvPicPr>
          <p:nvPr/>
        </p:nvPicPr>
        <p:blipFill rotWithShape="1">
          <a:blip r:embed="rId3" cstate="print">
            <a:clrChange>
              <a:clrFrom>
                <a:srgbClr val="FFFFFF">
                  <a:alpha val="0"/>
                </a:srgbClr>
              </a:clrFrom>
              <a:clrTo>
                <a:srgbClr val="FFFFFF">
                  <a:alpha val="0"/>
                </a:srgbClr>
              </a:clrTo>
            </a:clrChange>
            <a:duotone>
              <a:prstClr val="black"/>
              <a:schemeClr val="bg1">
                <a:tint val="45000"/>
                <a:satMod val="400000"/>
              </a:schemeClr>
            </a:duotone>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rcRect t="56908" b="6133"/>
          <a:stretch/>
        </p:blipFill>
        <p:spPr>
          <a:xfrm>
            <a:off x="118872" y="6513457"/>
            <a:ext cx="1046922" cy="208018"/>
          </a:xfrm>
          <a:prstGeom prst="rect">
            <a:avLst/>
          </a:prstGeom>
        </p:spPr>
      </p:pic>
      <p:sp>
        <p:nvSpPr>
          <p:cNvPr id="3" name="Frame 2">
            <a:extLst>
              <a:ext uri="{FF2B5EF4-FFF2-40B4-BE49-F238E27FC236}">
                <a16:creationId xmlns:a16="http://schemas.microsoft.com/office/drawing/2014/main" id="{5691BEDD-72EA-1243-9CAF-712224F626D4}"/>
              </a:ext>
            </a:extLst>
          </p:cNvPr>
          <p:cNvSpPr/>
          <p:nvPr/>
        </p:nvSpPr>
        <p:spPr>
          <a:xfrm>
            <a:off x="1513348" y="112075"/>
            <a:ext cx="9160330" cy="865683"/>
          </a:xfrm>
          <a:prstGeom prst="frame">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290" y="1184562"/>
            <a:ext cx="7618779" cy="5039593"/>
          </a:xfrm>
          <a:prstGeom prst="rect">
            <a:avLst/>
          </a:prstGeom>
        </p:spPr>
      </p:pic>
      <p:sp>
        <p:nvSpPr>
          <p:cNvPr id="31" name="TextBox 6"/>
          <p:cNvSpPr txBox="1"/>
          <p:nvPr/>
        </p:nvSpPr>
        <p:spPr>
          <a:xfrm>
            <a:off x="7906233" y="1203453"/>
            <a:ext cx="4285767" cy="46166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venir Light" panose="020B0402020203020204"/>
              </a:rPr>
              <a:t>During intake, we ask a series of questions to determine the scope of the callers concerns and to determine if further consultation and actions are required.   </a:t>
            </a:r>
          </a:p>
          <a:p>
            <a:endParaRPr lang="en-US" sz="1400" dirty="0">
              <a:latin typeface="Avenir Light" panose="020B0402020203020204"/>
            </a:endParaRPr>
          </a:p>
          <a:p>
            <a:r>
              <a:rPr lang="en-US" sz="1400" dirty="0">
                <a:latin typeface="Avenir Light" panose="020B0402020203020204"/>
              </a:rPr>
              <a:t>During consultation, we work to understand the caller’s perspective and help identify additional issues and contributing factors. </a:t>
            </a:r>
          </a:p>
          <a:p>
            <a:endParaRPr lang="en-US" sz="1400" dirty="0">
              <a:latin typeface="Avenir Light" panose="020B0402020203020204"/>
            </a:endParaRPr>
          </a:p>
          <a:p>
            <a:r>
              <a:rPr lang="en-US" sz="1400" dirty="0">
                <a:latin typeface="Avenir Light" panose="020B0402020203020204"/>
              </a:rPr>
              <a:t>During Intervention we work as an impartial third party to help reach a resolution.  </a:t>
            </a:r>
          </a:p>
          <a:p>
            <a:endParaRPr lang="en-US" sz="1400" dirty="0">
              <a:latin typeface="Avenir Light" panose="020B0402020203020204"/>
            </a:endParaRPr>
          </a:p>
          <a:p>
            <a:r>
              <a:rPr lang="en-US" sz="1400" dirty="0">
                <a:latin typeface="Avenir Light" panose="020B0402020203020204"/>
              </a:rPr>
              <a:t>We understand that sometimes there are other partners who can better address the issues- in those cases we make a referral. </a:t>
            </a:r>
          </a:p>
          <a:p>
            <a:endParaRPr lang="en-US" sz="1400" dirty="0">
              <a:latin typeface="Avenir Light" panose="020B0402020203020204"/>
            </a:endParaRPr>
          </a:p>
          <a:p>
            <a:r>
              <a:rPr lang="en-US" sz="1400" dirty="0">
                <a:latin typeface="Avenir Light" panose="020B0402020203020204"/>
              </a:rPr>
              <a:t>Our process is designed to allow for a resolution at any point. We use the data we collect from cases to:</a:t>
            </a:r>
          </a:p>
          <a:p>
            <a:pPr marL="285750" indent="-285750">
              <a:buFont typeface="Arial" panose="020B0604020202020204" pitchFamily="34" charset="0"/>
              <a:buChar char="•"/>
            </a:pPr>
            <a:r>
              <a:rPr lang="en-US" sz="1400" dirty="0">
                <a:latin typeface="Avenir Light" panose="020B0402020203020204"/>
              </a:rPr>
              <a:t>Refine our processes and practice</a:t>
            </a:r>
          </a:p>
          <a:p>
            <a:pPr marL="285750" indent="-285750">
              <a:buFont typeface="Arial" panose="020B0604020202020204" pitchFamily="34" charset="0"/>
              <a:buChar char="•"/>
            </a:pPr>
            <a:r>
              <a:rPr lang="en-US" sz="1400" dirty="0">
                <a:latin typeface="Avenir Light" panose="020B0402020203020204"/>
              </a:rPr>
              <a:t>Develop and provide technical assistance to schools and local education agencies; and</a:t>
            </a:r>
          </a:p>
          <a:p>
            <a:pPr marL="285750" indent="-285750">
              <a:buFont typeface="Arial" panose="020B0604020202020204" pitchFamily="34" charset="0"/>
              <a:buChar char="•"/>
            </a:pPr>
            <a:r>
              <a:rPr lang="en-US" sz="1400" dirty="0">
                <a:latin typeface="Avenir Light" panose="020B0402020203020204"/>
              </a:rPr>
              <a:t>Create policy and systemic recommendations. </a:t>
            </a:r>
          </a:p>
        </p:txBody>
      </p:sp>
    </p:spTree>
    <p:extLst>
      <p:ext uri="{BB962C8B-B14F-4D97-AF65-F5344CB8AC3E}">
        <p14:creationId xmlns:p14="http://schemas.microsoft.com/office/powerpoint/2010/main" val="1001549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F8D4F3-A7F2-B949-AD83-128B9CB60D79}"/>
              </a:ext>
            </a:extLst>
          </p:cNvPr>
          <p:cNvSpPr>
            <a:spLocks noGrp="1"/>
          </p:cNvSpPr>
          <p:nvPr>
            <p:ph type="sldNum" sz="quarter" idx="12"/>
          </p:nvPr>
        </p:nvSpPr>
        <p:spPr/>
        <p:txBody>
          <a:bodyPr/>
          <a:lstStyle/>
          <a:p>
            <a:fld id="{5EF5F4EE-6541-124B-A595-F86701179FAA}" type="slidenum">
              <a:rPr lang="en-US" smtClean="0"/>
              <a:t>7</a:t>
            </a:fld>
            <a:endParaRPr lang="en-US"/>
          </a:p>
        </p:txBody>
      </p:sp>
      <p:sp>
        <p:nvSpPr>
          <p:cNvPr id="4" name="Title 1">
            <a:extLst>
              <a:ext uri="{FF2B5EF4-FFF2-40B4-BE49-F238E27FC236}">
                <a16:creationId xmlns:a16="http://schemas.microsoft.com/office/drawing/2014/main" id="{15DC6C88-69A1-1643-B37D-B99E96B53488}"/>
              </a:ext>
            </a:extLst>
          </p:cNvPr>
          <p:cNvSpPr txBox="1">
            <a:spLocks/>
          </p:cNvSpPr>
          <p:nvPr/>
        </p:nvSpPr>
        <p:spPr>
          <a:xfrm>
            <a:off x="1674253" y="134753"/>
            <a:ext cx="8857982" cy="1492879"/>
          </a:xfrm>
          <a:prstGeom prst="rect">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dirty="0">
                <a:latin typeface="Avenir Light" panose="020B0402020203020204" pitchFamily="34" charset="77"/>
                <a:cs typeface="Avenir Light"/>
              </a:rPr>
              <a:t>Ways We Serve: </a:t>
            </a:r>
          </a:p>
          <a:p>
            <a:pPr algn="ctr"/>
            <a:r>
              <a:rPr lang="en-US" sz="3200" b="1" dirty="0">
                <a:latin typeface="Avenir Light" panose="020B0402020203020204" pitchFamily="34" charset="77"/>
                <a:cs typeface="Avenir Light"/>
              </a:rPr>
              <a:t>Examples of Our Practice and Our Support </a:t>
            </a:r>
          </a:p>
          <a:p>
            <a:pPr algn="ctr"/>
            <a:r>
              <a:rPr lang="en-US" sz="3200" b="1" dirty="0">
                <a:latin typeface="Avenir Light" panose="020B0402020203020204" pitchFamily="34" charset="77"/>
                <a:cs typeface="Avenir Light"/>
              </a:rPr>
              <a:t>for Families</a:t>
            </a:r>
          </a:p>
        </p:txBody>
      </p:sp>
      <p:graphicFrame>
        <p:nvGraphicFramePr>
          <p:cNvPr id="5" name="Table 4">
            <a:extLst>
              <a:ext uri="{FF2B5EF4-FFF2-40B4-BE49-F238E27FC236}">
                <a16:creationId xmlns:a16="http://schemas.microsoft.com/office/drawing/2014/main" id="{67989591-D9DE-8A43-A72F-C688CE4E7384}"/>
              </a:ext>
            </a:extLst>
          </p:cNvPr>
          <p:cNvGraphicFramePr>
            <a:graphicFrameLocks noGrp="1"/>
          </p:cNvGraphicFramePr>
          <p:nvPr>
            <p:extLst>
              <p:ext uri="{D42A27DB-BD31-4B8C-83A1-F6EECF244321}">
                <p14:modId xmlns:p14="http://schemas.microsoft.com/office/powerpoint/2010/main" val="4224089454"/>
              </p:ext>
            </p:extLst>
          </p:nvPr>
        </p:nvGraphicFramePr>
        <p:xfrm>
          <a:off x="603671" y="1763763"/>
          <a:ext cx="10999146" cy="5003432"/>
        </p:xfrm>
        <a:graphic>
          <a:graphicData uri="http://schemas.openxmlformats.org/drawingml/2006/table">
            <a:tbl>
              <a:tblPr firstRow="1" bandRow="1">
                <a:tableStyleId>{21E4AEA4-8DFA-4A89-87EB-49C32662AFE0}</a:tableStyleId>
              </a:tblPr>
              <a:tblGrid>
                <a:gridCol w="2764742">
                  <a:extLst>
                    <a:ext uri="{9D8B030D-6E8A-4147-A177-3AD203B41FA5}">
                      <a16:colId xmlns:a16="http://schemas.microsoft.com/office/drawing/2014/main" val="60024291"/>
                    </a:ext>
                  </a:extLst>
                </a:gridCol>
                <a:gridCol w="8234404">
                  <a:extLst>
                    <a:ext uri="{9D8B030D-6E8A-4147-A177-3AD203B41FA5}">
                      <a16:colId xmlns:a16="http://schemas.microsoft.com/office/drawing/2014/main" val="1384206571"/>
                    </a:ext>
                  </a:extLst>
                </a:gridCol>
              </a:tblGrid>
              <a:tr h="1885280">
                <a:tc>
                  <a:txBody>
                    <a:bodyPr/>
                    <a:lstStyle/>
                    <a:p>
                      <a:pPr algn="ctr"/>
                      <a:r>
                        <a:rPr lang="en-US" sz="2800" b="0" i="0" dirty="0">
                          <a:solidFill>
                            <a:schemeClr val="accent2"/>
                          </a:solidFill>
                          <a:latin typeface="Avenir Light" panose="020B0402020203020204" pitchFamily="34" charset="77"/>
                        </a:rPr>
                        <a:t>Engagement - School Environment </a:t>
                      </a:r>
                    </a:p>
                    <a:p>
                      <a:pPr algn="ctr"/>
                      <a:r>
                        <a:rPr kumimoji="0" lang="en-US" sz="2800" b="0" i="0" u="none" strike="noStrike" kern="1200" cap="none" spc="0" normalizeH="0" baseline="0" noProof="0" dirty="0">
                          <a:ln>
                            <a:noFill/>
                          </a:ln>
                          <a:solidFill>
                            <a:prstClr val="black"/>
                          </a:solidFill>
                          <a:effectLst/>
                          <a:uLnTx/>
                          <a:uFillTx/>
                          <a:latin typeface="Avenir Light" panose="020B0402020203020204" pitchFamily="34" charset="77"/>
                          <a:ea typeface="+mn-ea"/>
                          <a:cs typeface="+mn-cs"/>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400" b="0" i="0" dirty="0">
                          <a:solidFill>
                            <a:schemeClr val="tx1"/>
                          </a:solidFill>
                          <a:latin typeface="Avenir Light" panose="020B0402020203020204" pitchFamily="34" charset="77"/>
                        </a:rPr>
                        <a:t>A fourth grade student who stopped doing his classwork and homework because he became dejected from getting in trouble multiple times and being seen as the “problem child.” He became at risk for academic failure. We mediated a meeting to help the school come up with alternative ways of addressing  any behavior problems and addressing his triggers.</a:t>
                      </a:r>
                    </a:p>
                    <a:p>
                      <a:pPr algn="just"/>
                      <a:endParaRPr lang="en-US" sz="1400" b="0" i="0" dirty="0">
                        <a:solidFill>
                          <a:schemeClr val="tx1"/>
                        </a:solidFill>
                        <a:latin typeface="Avenir Light" panose="020B0402020203020204" pitchFamily="34" charset="77"/>
                      </a:endParaRPr>
                    </a:p>
                    <a:p>
                      <a:pPr algn="just"/>
                      <a:r>
                        <a:rPr lang="en-US" sz="1400" b="0" i="0" dirty="0">
                          <a:solidFill>
                            <a:schemeClr val="tx1"/>
                          </a:solidFill>
                          <a:latin typeface="Avenir Light" panose="020B0402020203020204" pitchFamily="34" charset="77"/>
                        </a:rPr>
                        <a:t>A fourth grade student who has a developmental delay and speech impairment has suicidal ideation as a result of bullying, which her mom feels the school has handled dismissively. We connected the parent to the school’s bullying coordinator to help develop a safety plan and arrange a victim transfer.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70333"/>
                  </a:ext>
                </a:extLst>
              </a:tr>
              <a:tr h="1747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2"/>
                          </a:solidFill>
                          <a:effectLst/>
                          <a:uLnTx/>
                          <a:uFillTx/>
                          <a:latin typeface="Avenir Light" panose="020B0402020203020204" pitchFamily="34" charset="77"/>
                          <a:ea typeface="+mn-ea"/>
                          <a:cs typeface="+mn-cs"/>
                        </a:rPr>
                        <a:t>Disability - Special Education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venir Light" panose="020B0402020203020204" pitchFamily="34" charset="77"/>
                          <a:ea typeface="+mn-ea"/>
                          <a:cs typeface="+mn-cs"/>
                        </a:rPr>
                        <a:t>A ninth grade student was retained three times and unable to attend class due to her crippling anxiety and severe emotional disturbance.  We coached the family through obtaining an IEP evaluation  and advised the school to implement accommodations through a 504 plan until results of evaluation were complete.</a:t>
                      </a:r>
                    </a:p>
                    <a:p>
                      <a:pPr algn="just"/>
                      <a:endParaRPr lang="en-US" sz="1400" b="0" i="0" dirty="0">
                        <a:solidFill>
                          <a:schemeClr val="tx1"/>
                        </a:solidFill>
                        <a:latin typeface="Avenir Light" panose="020B0402020203020204" pitchFamily="34" charset="77"/>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venir Light" panose="020B0402020203020204" pitchFamily="34" charset="77"/>
                          <a:ea typeface="+mn-ea"/>
                          <a:cs typeface="+mn-cs"/>
                        </a:rPr>
                        <a:t> A fifth grade student diagnosed with ADHD and hallucinations couldn’t be around a lot of people without misbehaving. He has been on a 504 plan for several years, which is no longer effective. We coordinated a placement meeting with the school to identify a better placement with smaller class sizes.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2415613"/>
                  </a:ext>
                </a:extLst>
              </a:tr>
              <a:tr h="1371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D7D31"/>
                          </a:solidFill>
                          <a:effectLst/>
                          <a:uLnTx/>
                          <a:uFillTx/>
                          <a:latin typeface="Avenir Light" panose="020B0402020203020204" pitchFamily="34" charset="77"/>
                          <a:ea typeface="+mn-ea"/>
                          <a:cs typeface="+mn-cs"/>
                        </a:rPr>
                        <a:t>Access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venir Light" panose="020B0402020203020204" pitchFamily="34" charset="77"/>
                          <a:ea typeface="+mn-ea"/>
                          <a:cs typeface="+mn-cs"/>
                        </a:rPr>
                        <a:t>A third grader with autism and anxiety/mood disorder was suspended after a behavior tech took away a magnet that his teacher allowed him to take outside of the classroom. His mom felt  that the situation was handled inappropriately due to his diagnoses. We coordinated with the principal to share necessary accommodations with each teacher to prevent reoccurrence.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8737122"/>
                  </a:ext>
                </a:extLst>
              </a:tr>
            </a:tbl>
          </a:graphicData>
        </a:graphic>
      </p:graphicFrame>
      <p:pic>
        <p:nvPicPr>
          <p:cNvPr id="6" name="Picture 5" descr="DC OMBD logo_cmyk.png">
            <a:extLst>
              <a:ext uri="{FF2B5EF4-FFF2-40B4-BE49-F238E27FC236}">
                <a16:creationId xmlns:a16="http://schemas.microsoft.com/office/drawing/2014/main" id="{9AFA68C9-70E6-1743-8476-044F2F628F36}"/>
              </a:ext>
            </a:extLst>
          </p:cNvPr>
          <p:cNvPicPr>
            <a:picLocks noChangeAspect="1"/>
          </p:cNvPicPr>
          <p:nvPr/>
        </p:nvPicPr>
        <p:blipFill rotWithShape="1">
          <a:blip r:embed="rId3" cstate="print">
            <a:clrChange>
              <a:clrFrom>
                <a:srgbClr val="FFFFFF">
                  <a:alpha val="0"/>
                </a:srgbClr>
              </a:clrFrom>
              <a:clrTo>
                <a:srgbClr val="FFFFFF">
                  <a:alpha val="0"/>
                </a:srgbClr>
              </a:clrTo>
            </a:clrChange>
            <a:duotone>
              <a:prstClr val="black"/>
              <a:schemeClr val="bg1">
                <a:tint val="45000"/>
                <a:satMod val="400000"/>
              </a:schemeClr>
            </a:duotone>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rcRect t="56908" b="6133"/>
          <a:stretch/>
        </p:blipFill>
        <p:spPr>
          <a:xfrm>
            <a:off x="118872" y="6513457"/>
            <a:ext cx="1046922" cy="208018"/>
          </a:xfrm>
          <a:prstGeom prst="rect">
            <a:avLst/>
          </a:prstGeom>
        </p:spPr>
      </p:pic>
    </p:spTree>
    <p:extLst>
      <p:ext uri="{BB962C8B-B14F-4D97-AF65-F5344CB8AC3E}">
        <p14:creationId xmlns:p14="http://schemas.microsoft.com/office/powerpoint/2010/main" val="942364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F8D4F3-A7F2-B949-AD83-128B9CB60D79}"/>
              </a:ext>
            </a:extLst>
          </p:cNvPr>
          <p:cNvSpPr>
            <a:spLocks noGrp="1"/>
          </p:cNvSpPr>
          <p:nvPr>
            <p:ph type="sldNum" sz="quarter" idx="12"/>
          </p:nvPr>
        </p:nvSpPr>
        <p:spPr/>
        <p:txBody>
          <a:bodyPr/>
          <a:lstStyle/>
          <a:p>
            <a:fld id="{5EF5F4EE-6541-124B-A595-F86701179FAA}" type="slidenum">
              <a:rPr lang="en-US" smtClean="0"/>
              <a:t>8</a:t>
            </a:fld>
            <a:endParaRPr lang="en-US"/>
          </a:p>
        </p:txBody>
      </p:sp>
      <p:graphicFrame>
        <p:nvGraphicFramePr>
          <p:cNvPr id="5" name="Table 4">
            <a:extLst>
              <a:ext uri="{FF2B5EF4-FFF2-40B4-BE49-F238E27FC236}">
                <a16:creationId xmlns:a16="http://schemas.microsoft.com/office/drawing/2014/main" id="{67989591-D9DE-8A43-A72F-C688CE4E7384}"/>
              </a:ext>
            </a:extLst>
          </p:cNvPr>
          <p:cNvGraphicFramePr>
            <a:graphicFrameLocks noGrp="1"/>
          </p:cNvGraphicFramePr>
          <p:nvPr>
            <p:extLst>
              <p:ext uri="{D42A27DB-BD31-4B8C-83A1-F6EECF244321}">
                <p14:modId xmlns:p14="http://schemas.microsoft.com/office/powerpoint/2010/main" val="1707305111"/>
              </p:ext>
            </p:extLst>
          </p:nvPr>
        </p:nvGraphicFramePr>
        <p:xfrm>
          <a:off x="468165" y="2343581"/>
          <a:ext cx="11004942" cy="3596640"/>
        </p:xfrm>
        <a:graphic>
          <a:graphicData uri="http://schemas.openxmlformats.org/drawingml/2006/table">
            <a:tbl>
              <a:tblPr firstRow="1" bandRow="1">
                <a:tableStyleId>{21E4AEA4-8DFA-4A89-87EB-49C32662AFE0}</a:tableStyleId>
              </a:tblPr>
              <a:tblGrid>
                <a:gridCol w="2766200">
                  <a:extLst>
                    <a:ext uri="{9D8B030D-6E8A-4147-A177-3AD203B41FA5}">
                      <a16:colId xmlns:a16="http://schemas.microsoft.com/office/drawing/2014/main" val="60024291"/>
                    </a:ext>
                  </a:extLst>
                </a:gridCol>
                <a:gridCol w="8238742">
                  <a:extLst>
                    <a:ext uri="{9D8B030D-6E8A-4147-A177-3AD203B41FA5}">
                      <a16:colId xmlns:a16="http://schemas.microsoft.com/office/drawing/2014/main" val="1384206571"/>
                    </a:ext>
                  </a:extLst>
                </a:gridCol>
              </a:tblGrid>
              <a:tr h="1842283">
                <a:tc>
                  <a:txBody>
                    <a:bodyPr/>
                    <a:lstStyle/>
                    <a:p>
                      <a:pPr algn="ctr"/>
                      <a:r>
                        <a:rPr lang="en-US" sz="2800" b="0" i="0" dirty="0">
                          <a:solidFill>
                            <a:schemeClr val="accent2"/>
                          </a:solidFill>
                          <a:latin typeface="Avenir Light" panose="020B0402020203020204" pitchFamily="34" charset="77"/>
                        </a:rPr>
                        <a:t>Schools &amp;</a:t>
                      </a:r>
                    </a:p>
                    <a:p>
                      <a:pPr algn="ctr"/>
                      <a:r>
                        <a:rPr lang="en-US" sz="2800" b="0" i="0" dirty="0">
                          <a:solidFill>
                            <a:schemeClr val="accent2"/>
                          </a:solidFill>
                          <a:latin typeface="Avenir Light" panose="020B0402020203020204" pitchFamily="34" charset="77"/>
                        </a:rPr>
                        <a:t>Local Education</a:t>
                      </a:r>
                    </a:p>
                    <a:p>
                      <a:pPr algn="ctr"/>
                      <a:r>
                        <a:rPr lang="en-US" sz="2800" b="0" i="0" dirty="0">
                          <a:solidFill>
                            <a:schemeClr val="accent2"/>
                          </a:solidFill>
                          <a:latin typeface="Avenir Light" panose="020B0402020203020204" pitchFamily="34" charset="77"/>
                        </a:rPr>
                        <a:t>Agencies</a:t>
                      </a:r>
                      <a:r>
                        <a:rPr kumimoji="0" lang="en-US" sz="2800" b="0" i="0" u="none" strike="noStrike" kern="1200" cap="none" spc="0" normalizeH="0" baseline="0" noProof="0" dirty="0">
                          <a:ln>
                            <a:noFill/>
                          </a:ln>
                          <a:solidFill>
                            <a:prstClr val="black"/>
                          </a:solidFill>
                          <a:effectLst/>
                          <a:uLnTx/>
                          <a:uFillTx/>
                          <a:latin typeface="Avenir Light" panose="020B0402020203020204" pitchFamily="34" charset="77"/>
                          <a:ea typeface="+mn-ea"/>
                          <a:cs typeface="+mn-cs"/>
                        </a:rPr>
                        <a:t> </a:t>
                      </a:r>
                    </a:p>
                    <a:p>
                      <a:pPr algn="ctr"/>
                      <a:endParaRPr lang="en-US" sz="2800" b="0" i="0" dirty="0">
                        <a:solidFill>
                          <a:schemeClr val="accent2"/>
                        </a:solidFill>
                        <a:latin typeface="Avenir Light" panose="020B0402020203020204" pitchFamily="34" charset="77"/>
                      </a:endParaRPr>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just">
                        <a:buFont typeface="Arial" panose="020B0604020202020204" pitchFamily="34" charset="0"/>
                        <a:buChar char="•"/>
                      </a:pPr>
                      <a:r>
                        <a:rPr lang="en-US" sz="1600" b="0" i="0" kern="1200" dirty="0">
                          <a:solidFill>
                            <a:schemeClr val="tx1"/>
                          </a:solidFill>
                          <a:latin typeface="Avenir Light" panose="020B0402020203020204" pitchFamily="34" charset="77"/>
                          <a:ea typeface="+mn-ea"/>
                          <a:cs typeface="+mn-cs"/>
                        </a:rPr>
                        <a:t>Mediating</a:t>
                      </a:r>
                      <a:r>
                        <a:rPr lang="en-US" sz="1600" b="0" i="0" kern="1200" baseline="0" dirty="0">
                          <a:solidFill>
                            <a:schemeClr val="tx1"/>
                          </a:solidFill>
                          <a:latin typeface="Avenir Light" panose="020B0402020203020204" pitchFamily="34" charset="77"/>
                          <a:ea typeface="+mn-ea"/>
                          <a:cs typeface="+mn-cs"/>
                        </a:rPr>
                        <a:t> </a:t>
                      </a:r>
                      <a:r>
                        <a:rPr lang="en-US" sz="1600" b="0" i="0" kern="1200" dirty="0">
                          <a:solidFill>
                            <a:schemeClr val="tx1"/>
                          </a:solidFill>
                          <a:latin typeface="Avenir Light" panose="020B0402020203020204" pitchFamily="34" charset="77"/>
                          <a:ea typeface="+mn-ea"/>
                          <a:cs typeface="+mn-cs"/>
                        </a:rPr>
                        <a:t>conversations between families</a:t>
                      </a:r>
                      <a:r>
                        <a:rPr lang="en-US" sz="1600" b="0" i="0" kern="1200" baseline="0" dirty="0">
                          <a:solidFill>
                            <a:schemeClr val="tx1"/>
                          </a:solidFill>
                          <a:latin typeface="Avenir Light" panose="020B0402020203020204" pitchFamily="34" charset="77"/>
                          <a:ea typeface="+mn-ea"/>
                          <a:cs typeface="+mn-cs"/>
                        </a:rPr>
                        <a:t> and between families and LEAs.</a:t>
                      </a:r>
                      <a:endParaRPr lang="en-US" sz="1600" b="0" i="0" kern="1200" dirty="0">
                        <a:solidFill>
                          <a:schemeClr val="tx1"/>
                        </a:solidFill>
                        <a:latin typeface="Avenir Light" panose="020B0402020203020204" pitchFamily="34" charset="77"/>
                        <a:ea typeface="+mn-ea"/>
                        <a:cs typeface="+mn-cs"/>
                      </a:endParaRPr>
                    </a:p>
                    <a:p>
                      <a:pPr marL="285750" indent="-285750" algn="just">
                        <a:buFont typeface="Arial" panose="020B0604020202020204" pitchFamily="34" charset="0"/>
                        <a:buChar char="•"/>
                      </a:pPr>
                      <a:r>
                        <a:rPr lang="en-US" sz="1600" b="0" i="0" kern="1200" dirty="0">
                          <a:solidFill>
                            <a:schemeClr val="tx1"/>
                          </a:solidFill>
                          <a:latin typeface="Avenir Light" panose="020B0402020203020204" pitchFamily="34" charset="77"/>
                          <a:ea typeface="+mn-ea"/>
                          <a:cs typeface="+mn-cs"/>
                        </a:rPr>
                        <a:t>Providing technical support to LEAs on revisions to bullying and discipline policies.</a:t>
                      </a:r>
                    </a:p>
                    <a:p>
                      <a:pPr marL="285750" indent="-285750" algn="just">
                        <a:buFont typeface="Arial" panose="020B0604020202020204" pitchFamily="34" charset="0"/>
                        <a:buChar char="•"/>
                      </a:pPr>
                      <a:r>
                        <a:rPr lang="en-US" sz="1600" b="0" i="0" kern="1200" dirty="0">
                          <a:solidFill>
                            <a:schemeClr val="tx1"/>
                          </a:solidFill>
                          <a:latin typeface="Avenir Light" panose="020B0402020203020204" pitchFamily="34" charset="77"/>
                          <a:ea typeface="+mn-ea"/>
                          <a:cs typeface="+mn-cs"/>
                        </a:rPr>
                        <a:t>Researching policy on per-pupil funding reimbursement post enrollment count. </a:t>
                      </a:r>
                    </a:p>
                    <a:p>
                      <a:pPr marL="285750" indent="-285750" algn="just">
                        <a:buFont typeface="Arial" panose="020B0604020202020204" pitchFamily="34" charset="0"/>
                        <a:buChar char="•"/>
                      </a:pPr>
                      <a:r>
                        <a:rPr lang="en-US" sz="1600" b="0" i="0" kern="1200" dirty="0">
                          <a:solidFill>
                            <a:schemeClr val="tx1"/>
                          </a:solidFill>
                          <a:latin typeface="Avenir Light" panose="020B0402020203020204" pitchFamily="34" charset="77"/>
                          <a:ea typeface="+mn-ea"/>
                          <a:cs typeface="+mn-cs"/>
                        </a:rPr>
                        <a:t>Advising schools on how to implement McKinney Vento law and support families dealing with homelessness.</a:t>
                      </a:r>
                    </a:p>
                    <a:p>
                      <a:pPr marL="285750" indent="-285750" algn="just">
                        <a:buFont typeface="Arial" panose="020B0604020202020204" pitchFamily="34" charset="0"/>
                        <a:buChar char="•"/>
                      </a:pPr>
                      <a:r>
                        <a:rPr lang="en-US" sz="1600" b="0" i="0" kern="1200" dirty="0">
                          <a:solidFill>
                            <a:schemeClr val="tx1"/>
                          </a:solidFill>
                          <a:latin typeface="Avenir Light" panose="020B0402020203020204" pitchFamily="34" charset="77"/>
                          <a:ea typeface="+mn-ea"/>
                          <a:cs typeface="+mn-cs"/>
                        </a:rPr>
                        <a:t>Developing an individualized case report for a charter LEA to update their policies and procedures.</a:t>
                      </a:r>
                    </a:p>
                    <a:p>
                      <a:pPr marL="285750" indent="-285750" algn="just">
                        <a:buFont typeface="Arial" panose="020B0604020202020204" pitchFamily="34" charset="0"/>
                        <a:buChar char="•"/>
                      </a:pPr>
                      <a:r>
                        <a:rPr lang="en-US" sz="1600" b="0" i="0" kern="1200" dirty="0">
                          <a:solidFill>
                            <a:schemeClr val="tx1"/>
                          </a:solidFill>
                          <a:latin typeface="Avenir Light" panose="020B0402020203020204" pitchFamily="34" charset="77"/>
                          <a:ea typeface="+mn-ea"/>
                          <a:cs typeface="+mn-cs"/>
                        </a:rPr>
                        <a:t>Working with schools to plan out the implementation of services needed for a student with a disability or in need of behavior supports.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chemeClr val="tx1"/>
                          </a:solidFill>
                          <a:latin typeface="Avenir Light" panose="020B0402020203020204" pitchFamily="34" charset="77"/>
                          <a:ea typeface="+mn-ea"/>
                          <a:cs typeface="+mn-cs"/>
                        </a:rPr>
                        <a:t>Providing guidance and recommendations on new policies and procedures.</a:t>
                      </a:r>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70333"/>
                  </a:ext>
                </a:extLst>
              </a:tr>
              <a:tr h="9126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2"/>
                          </a:solidFill>
                          <a:effectLst/>
                          <a:uLnTx/>
                          <a:uFillTx/>
                          <a:latin typeface="Avenir Light" panose="020B0402020203020204" pitchFamily="34" charset="77"/>
                          <a:ea typeface="+mn-ea"/>
                          <a:cs typeface="+mn-cs"/>
                        </a:rPr>
                        <a:t>Other Education</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2"/>
                          </a:solidFill>
                          <a:effectLst/>
                          <a:uLnTx/>
                          <a:uFillTx/>
                          <a:latin typeface="Avenir Light" panose="020B0402020203020204" pitchFamily="34" charset="77"/>
                          <a:ea typeface="+mn-ea"/>
                          <a:cs typeface="+mn-cs"/>
                        </a:rPr>
                        <a:t>Stakeholders</a:t>
                      </a:r>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just">
                        <a:buFont typeface="Arial" panose="020B0604020202020204" pitchFamily="34" charset="0"/>
                        <a:buChar char="•"/>
                      </a:pPr>
                      <a:r>
                        <a:rPr lang="en-US" sz="1600" b="0" i="0" kern="1200" dirty="0">
                          <a:solidFill>
                            <a:schemeClr val="dk1"/>
                          </a:solidFill>
                          <a:latin typeface="Avenir Light" panose="020B0402020203020204" pitchFamily="34" charset="77"/>
                          <a:ea typeface="+mn-ea"/>
                          <a:cs typeface="+mn-cs"/>
                        </a:rPr>
                        <a:t>Advising Council of the District of Columbia Committee on Education of developing a discipline floor to keep students in schools.</a:t>
                      </a:r>
                    </a:p>
                    <a:p>
                      <a:pPr marL="285750" indent="-285750" algn="just">
                        <a:buFont typeface="Arial" panose="020B0604020202020204" pitchFamily="34" charset="0"/>
                        <a:buChar char="•"/>
                      </a:pPr>
                      <a:r>
                        <a:rPr lang="en-US" sz="1600" b="0" i="0" kern="1200" dirty="0">
                          <a:solidFill>
                            <a:schemeClr val="dk1"/>
                          </a:solidFill>
                          <a:latin typeface="Avenir Light" panose="020B0402020203020204" pitchFamily="34" charset="77"/>
                          <a:ea typeface="+mn-ea"/>
                          <a:cs typeface="+mn-cs"/>
                        </a:rPr>
                        <a:t>Advising school founders on family engagement.</a:t>
                      </a:r>
                    </a:p>
                    <a:p>
                      <a:pPr marL="285750" indent="-285750" algn="just">
                        <a:buFont typeface="Arial" panose="020B0604020202020204" pitchFamily="34" charset="0"/>
                        <a:buChar char="•"/>
                      </a:pPr>
                      <a:r>
                        <a:rPr lang="en-US" sz="1600" b="0" i="0" kern="1200" dirty="0">
                          <a:solidFill>
                            <a:schemeClr val="dk1"/>
                          </a:solidFill>
                          <a:latin typeface="Avenir Light" panose="020B0402020203020204" pitchFamily="34" charset="77"/>
                          <a:ea typeface="+mn-ea"/>
                          <a:cs typeface="+mn-cs"/>
                        </a:rPr>
                        <a:t>Identifying discipline issues unique to charters for the Government Accountability Office.</a:t>
                      </a:r>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2415613"/>
                  </a:ext>
                </a:extLst>
              </a:tr>
            </a:tbl>
          </a:graphicData>
        </a:graphic>
      </p:graphicFrame>
      <p:sp>
        <p:nvSpPr>
          <p:cNvPr id="6" name="Title 1">
            <a:extLst>
              <a:ext uri="{FF2B5EF4-FFF2-40B4-BE49-F238E27FC236}">
                <a16:creationId xmlns:a16="http://schemas.microsoft.com/office/drawing/2014/main" id="{1B155722-9BFB-584C-9116-6C56864AEE63}"/>
              </a:ext>
            </a:extLst>
          </p:cNvPr>
          <p:cNvSpPr txBox="1">
            <a:spLocks/>
          </p:cNvSpPr>
          <p:nvPr/>
        </p:nvSpPr>
        <p:spPr>
          <a:xfrm>
            <a:off x="1674253" y="0"/>
            <a:ext cx="8857982" cy="1591177"/>
          </a:xfrm>
          <a:prstGeom prst="rect">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a:normAutofit fontScale="70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20000"/>
              </a:lnSpc>
            </a:pPr>
            <a:endParaRPr lang="en-US" sz="2100" b="1" dirty="0">
              <a:latin typeface="Avenir Light" panose="020B0402020203020204" pitchFamily="34" charset="77"/>
              <a:cs typeface="Avenir Light"/>
            </a:endParaRPr>
          </a:p>
          <a:p>
            <a:pPr algn="ctr">
              <a:lnSpc>
                <a:spcPct val="120000"/>
              </a:lnSpc>
            </a:pPr>
            <a:r>
              <a:rPr lang="en-US" sz="6300" b="1" dirty="0">
                <a:latin typeface="Avenir Light" panose="020B0402020203020204" pitchFamily="34" charset="77"/>
                <a:cs typeface="Avenir Light"/>
              </a:rPr>
              <a:t>Ways We Serve: </a:t>
            </a:r>
          </a:p>
          <a:p>
            <a:pPr algn="ctr">
              <a:lnSpc>
                <a:spcPct val="120000"/>
              </a:lnSpc>
            </a:pPr>
            <a:r>
              <a:rPr lang="en-US" sz="4600" b="1" dirty="0">
                <a:latin typeface="Avenir Light" panose="020B0402020203020204" pitchFamily="34" charset="77"/>
                <a:cs typeface="Avenir Light"/>
              </a:rPr>
              <a:t>Our Work with Schools &amp; Education Leaders</a:t>
            </a:r>
          </a:p>
        </p:txBody>
      </p:sp>
      <p:sp>
        <p:nvSpPr>
          <p:cNvPr id="7" name="TextBox 6">
            <a:extLst>
              <a:ext uri="{FF2B5EF4-FFF2-40B4-BE49-F238E27FC236}">
                <a16:creationId xmlns:a16="http://schemas.microsoft.com/office/drawing/2014/main" id="{797A208E-75CB-4C44-8706-0972D422B48A}"/>
              </a:ext>
            </a:extLst>
          </p:cNvPr>
          <p:cNvSpPr txBox="1"/>
          <p:nvPr/>
        </p:nvSpPr>
        <p:spPr>
          <a:xfrm>
            <a:off x="0" y="1657437"/>
            <a:ext cx="12192000" cy="646331"/>
          </a:xfrm>
          <a:prstGeom prst="rect">
            <a:avLst/>
          </a:prstGeom>
          <a:noFill/>
        </p:spPr>
        <p:txBody>
          <a:bodyPr wrap="square" rtlCol="0">
            <a:spAutoFit/>
          </a:bodyPr>
          <a:lstStyle/>
          <a:p>
            <a:pPr algn="ctr"/>
            <a:r>
              <a:rPr lang="en-US" b="1" dirty="0">
                <a:latin typeface="Avenir Light" panose="020B0402020203020204" pitchFamily="34" charset="77"/>
              </a:rPr>
              <a:t>While we work with students and families, we also partner with LEAs and other education stakeholders </a:t>
            </a:r>
          </a:p>
          <a:p>
            <a:pPr algn="ctr"/>
            <a:r>
              <a:rPr lang="en-US" b="1" dirty="0">
                <a:latin typeface="Avenir Light" panose="020B0402020203020204" pitchFamily="34" charset="77"/>
              </a:rPr>
              <a:t>in the following ways:</a:t>
            </a:r>
          </a:p>
        </p:txBody>
      </p:sp>
      <p:pic>
        <p:nvPicPr>
          <p:cNvPr id="8" name="Picture 7" descr="DC OMBD logo_cmyk.png">
            <a:extLst>
              <a:ext uri="{FF2B5EF4-FFF2-40B4-BE49-F238E27FC236}">
                <a16:creationId xmlns:a16="http://schemas.microsoft.com/office/drawing/2014/main" id="{67EDC41A-1C27-6449-8C80-9A19E04070A1}"/>
              </a:ext>
            </a:extLst>
          </p:cNvPr>
          <p:cNvPicPr>
            <a:picLocks noChangeAspect="1"/>
          </p:cNvPicPr>
          <p:nvPr/>
        </p:nvPicPr>
        <p:blipFill rotWithShape="1">
          <a:blip r:embed="rId3" cstate="print">
            <a:clrChange>
              <a:clrFrom>
                <a:srgbClr val="FFFFFF">
                  <a:alpha val="0"/>
                </a:srgbClr>
              </a:clrFrom>
              <a:clrTo>
                <a:srgbClr val="FFFFFF">
                  <a:alpha val="0"/>
                </a:srgbClr>
              </a:clrTo>
            </a:clrChange>
            <a:duotone>
              <a:prstClr val="black"/>
              <a:schemeClr val="bg1">
                <a:tint val="45000"/>
                <a:satMod val="400000"/>
              </a:schemeClr>
            </a:duotone>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rcRect t="56908" b="6133"/>
          <a:stretch/>
        </p:blipFill>
        <p:spPr>
          <a:xfrm>
            <a:off x="118872" y="6513457"/>
            <a:ext cx="1046922" cy="208018"/>
          </a:xfrm>
          <a:prstGeom prst="rect">
            <a:avLst/>
          </a:prstGeom>
        </p:spPr>
      </p:pic>
    </p:spTree>
    <p:extLst>
      <p:ext uri="{BB962C8B-B14F-4D97-AF65-F5344CB8AC3E}">
        <p14:creationId xmlns:p14="http://schemas.microsoft.com/office/powerpoint/2010/main" val="198810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3" y="285320"/>
            <a:ext cx="8857982" cy="764531"/>
          </a:xfrm>
          <a:noFill/>
          <a:ln w="571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n-US" sz="3600" dirty="0">
                <a:solidFill>
                  <a:schemeClr val="tx1"/>
                </a:solidFill>
                <a:latin typeface="Avenir Light" panose="020B0402020203020204"/>
              </a:rPr>
              <a:t>Contact Summary – Quarter 2</a:t>
            </a:r>
            <a:br>
              <a:rPr lang="en-US" sz="3600" dirty="0">
                <a:solidFill>
                  <a:schemeClr val="tx1"/>
                </a:solidFill>
                <a:latin typeface="Avenir Light" panose="020B0402020203020204"/>
              </a:rPr>
            </a:br>
            <a:r>
              <a:rPr lang="en-US" sz="2000" b="1" dirty="0">
                <a:solidFill>
                  <a:srgbClr val="7030A0"/>
                </a:solidFill>
                <a:latin typeface="Avenir Light" panose="020B0402020203020204"/>
              </a:rPr>
              <a:t>This chart represents all cases between November 1, 2018 and January 31, 2019.</a:t>
            </a:r>
            <a:endParaRPr lang="en-US" sz="2000" dirty="0">
              <a:solidFill>
                <a:schemeClr val="tx1"/>
              </a:solidFill>
              <a:latin typeface="Avenir Light" panose="020B0402020203020204"/>
            </a:endParaRPr>
          </a:p>
        </p:txBody>
      </p:sp>
      <p:sp>
        <p:nvSpPr>
          <p:cNvPr id="4" name="Slide Number Placeholder 3">
            <a:extLst>
              <a:ext uri="{FF2B5EF4-FFF2-40B4-BE49-F238E27FC236}">
                <a16:creationId xmlns:a16="http://schemas.microsoft.com/office/drawing/2014/main" id="{D47AEFCC-0AC4-8340-8DB5-3D8EBDBE68A6}"/>
              </a:ext>
            </a:extLst>
          </p:cNvPr>
          <p:cNvSpPr>
            <a:spLocks noGrp="1"/>
          </p:cNvSpPr>
          <p:nvPr>
            <p:ph type="sldNum" sz="quarter" idx="12"/>
          </p:nvPr>
        </p:nvSpPr>
        <p:spPr/>
        <p:txBody>
          <a:bodyPr/>
          <a:lstStyle/>
          <a:p>
            <a:fld id="{5EF5F4EE-6541-124B-A595-F86701179FAA}" type="slidenum">
              <a:rPr lang="en-US" smtClean="0">
                <a:solidFill>
                  <a:prstClr val="black">
                    <a:tint val="75000"/>
                  </a:prstClr>
                </a:solidFill>
              </a:rPr>
              <a:pPr/>
              <a:t>9</a:t>
            </a:fld>
            <a:endParaRPr lang="en-US">
              <a:solidFill>
                <a:prstClr val="black">
                  <a:tint val="75000"/>
                </a:prstClr>
              </a:solidFill>
            </a:endParaRPr>
          </a:p>
        </p:txBody>
      </p:sp>
      <p:graphicFrame>
        <p:nvGraphicFramePr>
          <p:cNvPr id="8" name="Table 7">
            <a:extLst>
              <a:ext uri="{FF2B5EF4-FFF2-40B4-BE49-F238E27FC236}">
                <a16:creationId xmlns:a16="http://schemas.microsoft.com/office/drawing/2014/main" id="{DCD48CA5-1559-1246-BA0E-44DE1BD44AE1}"/>
              </a:ext>
            </a:extLst>
          </p:cNvPr>
          <p:cNvGraphicFramePr>
            <a:graphicFrameLocks noGrp="1"/>
          </p:cNvGraphicFramePr>
          <p:nvPr>
            <p:extLst>
              <p:ext uri="{D42A27DB-BD31-4B8C-83A1-F6EECF244321}">
                <p14:modId xmlns:p14="http://schemas.microsoft.com/office/powerpoint/2010/main" val="2918673586"/>
              </p:ext>
            </p:extLst>
          </p:nvPr>
        </p:nvGraphicFramePr>
        <p:xfrm>
          <a:off x="1290700" y="3352354"/>
          <a:ext cx="3381661" cy="1823085"/>
        </p:xfrm>
        <a:graphic>
          <a:graphicData uri="http://schemas.openxmlformats.org/drawingml/2006/table">
            <a:tbl>
              <a:tblPr>
                <a:tableStyleId>{5C22544A-7EE6-4342-B048-85BDC9FD1C3A}</a:tableStyleId>
              </a:tblPr>
              <a:tblGrid>
                <a:gridCol w="2640620">
                  <a:extLst>
                    <a:ext uri="{9D8B030D-6E8A-4147-A177-3AD203B41FA5}">
                      <a16:colId xmlns:a16="http://schemas.microsoft.com/office/drawing/2014/main" val="1762982654"/>
                    </a:ext>
                  </a:extLst>
                </a:gridCol>
                <a:gridCol w="741041">
                  <a:extLst>
                    <a:ext uri="{9D8B030D-6E8A-4147-A177-3AD203B41FA5}">
                      <a16:colId xmlns:a16="http://schemas.microsoft.com/office/drawing/2014/main" val="1761982806"/>
                    </a:ext>
                  </a:extLst>
                </a:gridCol>
              </a:tblGrid>
              <a:tr h="838200">
                <a:tc>
                  <a:txBody>
                    <a:bodyPr/>
                    <a:lstStyle/>
                    <a:p>
                      <a:pPr algn="ctr" rtl="0" fontAlgn="ctr"/>
                      <a:r>
                        <a:rPr lang="en-US" sz="2000" u="none" strike="noStrike" dirty="0">
                          <a:solidFill>
                            <a:schemeClr val="bg1"/>
                          </a:solidFill>
                          <a:effectLst/>
                          <a:latin typeface="Avenir Light" panose="020B0402020203020204"/>
                        </a:rPr>
                        <a:t>Total Contacts </a:t>
                      </a:r>
                    </a:p>
                  </a:txBody>
                  <a:tcPr marL="9525" marR="9525" marT="9525" marB="0" anchor="ctr">
                    <a:solidFill>
                      <a:srgbClr val="7030A0"/>
                    </a:solidFill>
                  </a:tcPr>
                </a:tc>
                <a:tc>
                  <a:txBody>
                    <a:bodyPr/>
                    <a:lstStyle/>
                    <a:p>
                      <a:pPr algn="r" rtl="0" fontAlgn="ctr"/>
                      <a:r>
                        <a:rPr lang="en-US" sz="3200" b="1" u="none" strike="noStrike" dirty="0">
                          <a:solidFill>
                            <a:schemeClr val="bg1"/>
                          </a:solidFill>
                          <a:effectLst/>
                          <a:latin typeface="Avenir Light" panose="020B0402020203020204"/>
                        </a:rPr>
                        <a:t>243</a:t>
                      </a:r>
                    </a:p>
                  </a:txBody>
                  <a:tcPr marL="9525" marR="57150" marT="9525" marB="0" anchor="ctr">
                    <a:solidFill>
                      <a:srgbClr val="7030A0"/>
                    </a:solidFill>
                  </a:tcPr>
                </a:tc>
                <a:extLst>
                  <a:ext uri="{0D108BD9-81ED-4DB2-BD59-A6C34878D82A}">
                    <a16:rowId xmlns:a16="http://schemas.microsoft.com/office/drawing/2014/main" val="1241822847"/>
                  </a:ext>
                </a:extLst>
              </a:tr>
              <a:tr h="609600">
                <a:tc>
                  <a:txBody>
                    <a:bodyPr/>
                    <a:lstStyle/>
                    <a:p>
                      <a:pPr algn="ctr" rtl="0" fontAlgn="ctr"/>
                      <a:r>
                        <a:rPr lang="en-US" sz="2000" u="none" strike="noStrike" dirty="0">
                          <a:solidFill>
                            <a:schemeClr val="bg1"/>
                          </a:solidFill>
                          <a:effectLst/>
                          <a:latin typeface="Avenir Light" panose="020B0402020203020204"/>
                        </a:rPr>
                        <a:t>Total Converted to Cases</a:t>
                      </a:r>
                      <a:endParaRPr lang="en-US" sz="2000" b="0" i="0" u="none" strike="noStrike" dirty="0">
                        <a:solidFill>
                          <a:schemeClr val="bg1"/>
                        </a:solidFill>
                        <a:effectLst/>
                        <a:latin typeface="Avenir Light" panose="020B0402020203020204"/>
                      </a:endParaRPr>
                    </a:p>
                  </a:txBody>
                  <a:tcPr marL="9525" marR="9525" marT="9525" marB="0" anchor="ctr">
                    <a:solidFill>
                      <a:srgbClr val="7030A0"/>
                    </a:solidFill>
                  </a:tcPr>
                </a:tc>
                <a:tc>
                  <a:txBody>
                    <a:bodyPr/>
                    <a:lstStyle/>
                    <a:p>
                      <a:pPr algn="ctr" rtl="0" fontAlgn="ctr"/>
                      <a:r>
                        <a:rPr lang="en-US" sz="3200" b="1" i="0" u="none" strike="noStrike" dirty="0">
                          <a:solidFill>
                            <a:schemeClr val="bg1"/>
                          </a:solidFill>
                          <a:effectLst/>
                          <a:latin typeface="Avenir Light" panose="020B0402020203020204"/>
                        </a:rPr>
                        <a:t>132</a:t>
                      </a:r>
                    </a:p>
                    <a:p>
                      <a:pPr algn="ctr" rtl="0" fontAlgn="ctr"/>
                      <a:endParaRPr lang="en-US" sz="3200" b="1" i="0" u="none" strike="noStrike" dirty="0">
                        <a:solidFill>
                          <a:schemeClr val="bg1"/>
                        </a:solidFill>
                        <a:effectLst/>
                        <a:latin typeface="Avenir Light" panose="020B0402020203020204"/>
                      </a:endParaRPr>
                    </a:p>
                  </a:txBody>
                  <a:tcPr marL="9525" marR="57150" marT="9525" marB="0" anchor="ctr">
                    <a:solidFill>
                      <a:srgbClr val="7030A0"/>
                    </a:solidFill>
                  </a:tcPr>
                </a:tc>
                <a:extLst>
                  <a:ext uri="{0D108BD9-81ED-4DB2-BD59-A6C34878D82A}">
                    <a16:rowId xmlns:a16="http://schemas.microsoft.com/office/drawing/2014/main" val="2030382970"/>
                  </a:ext>
                </a:extLst>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3179208089"/>
              </p:ext>
            </p:extLst>
          </p:nvPr>
        </p:nvGraphicFramePr>
        <p:xfrm>
          <a:off x="4178009" y="1272888"/>
          <a:ext cx="8253762" cy="540044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2">
            <a:extLst>
              <a:ext uri="{FF2B5EF4-FFF2-40B4-BE49-F238E27FC236}">
                <a16:creationId xmlns:a16="http://schemas.microsoft.com/office/drawing/2014/main" id="{975380FF-F9DA-42B7-BBAF-68F836C28FD0}"/>
              </a:ext>
            </a:extLst>
          </p:cNvPr>
          <p:cNvSpPr txBox="1"/>
          <p:nvPr/>
        </p:nvSpPr>
        <p:spPr>
          <a:xfrm>
            <a:off x="334536" y="1258755"/>
            <a:ext cx="4423754" cy="203132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venir Light" panose="020B0402020203020204"/>
              </a:rPr>
              <a:t>This shows the total number of contacts our office received in Quarter 2 and what type of action was taken in response. </a:t>
            </a:r>
          </a:p>
          <a:p>
            <a:endParaRPr lang="en-US" dirty="0">
              <a:latin typeface="Avenir Light" panose="020B0402020203020204"/>
            </a:endParaRPr>
          </a:p>
          <a:p>
            <a:r>
              <a:rPr lang="en-US" dirty="0">
                <a:latin typeface="Avenir Light" panose="020B0402020203020204"/>
              </a:rPr>
              <a:t>It also shows how many of those contacts (emails, calls, referrals) became cases that our staff actively worked to resolve. </a:t>
            </a:r>
          </a:p>
        </p:txBody>
      </p:sp>
      <p:sp>
        <p:nvSpPr>
          <p:cNvPr id="5" name="TextBox 4"/>
          <p:cNvSpPr txBox="1"/>
          <p:nvPr/>
        </p:nvSpPr>
        <p:spPr>
          <a:xfrm>
            <a:off x="403302" y="5295269"/>
            <a:ext cx="3914078" cy="1477328"/>
          </a:xfrm>
          <a:prstGeom prst="rect">
            <a:avLst/>
          </a:prstGeom>
          <a:noFill/>
        </p:spPr>
        <p:txBody>
          <a:bodyPr wrap="square" rtlCol="0">
            <a:spAutoFit/>
          </a:bodyPr>
          <a:lstStyle/>
          <a:p>
            <a:r>
              <a:rPr lang="en-US" dirty="0">
                <a:latin typeface="Avenir Light" panose="020B0402020203020204"/>
              </a:rPr>
              <a:t>A contact becomes a case when we determine that our direct intervention is necessary to most appropriately address issue. </a:t>
            </a:r>
          </a:p>
          <a:p>
            <a:endParaRPr lang="en-US" dirty="0"/>
          </a:p>
        </p:txBody>
      </p:sp>
      <p:sp>
        <p:nvSpPr>
          <p:cNvPr id="9" name="TextBox 8">
            <a:extLst>
              <a:ext uri="{FF2B5EF4-FFF2-40B4-BE49-F238E27FC236}">
                <a16:creationId xmlns:a16="http://schemas.microsoft.com/office/drawing/2014/main" id="{B0A8343F-2BD6-408C-8A58-C5C816C699A2}"/>
              </a:ext>
            </a:extLst>
          </p:cNvPr>
          <p:cNvSpPr txBox="1"/>
          <p:nvPr/>
        </p:nvSpPr>
        <p:spPr>
          <a:xfrm>
            <a:off x="75217" y="6356350"/>
            <a:ext cx="628162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Quarter 2 Report</a:t>
            </a:r>
            <a:r>
              <a:rPr lang="en-US" dirty="0">
                <a:solidFill>
                  <a:schemeClr val="bg1">
                    <a:lumMod val="50000"/>
                  </a:schemeClr>
                </a:solidFill>
                <a:latin typeface="Chalkduster"/>
              </a:rPr>
              <a:t>: November 1, 2018 – January 31, 2019 </a:t>
            </a:r>
            <a:endParaRPr lang="en-US" dirty="0">
              <a:solidFill>
                <a:prstClr val="black"/>
              </a:solidFill>
            </a:endParaRPr>
          </a:p>
        </p:txBody>
      </p:sp>
    </p:spTree>
    <p:extLst>
      <p:ext uri="{BB962C8B-B14F-4D97-AF65-F5344CB8AC3E}">
        <p14:creationId xmlns:p14="http://schemas.microsoft.com/office/powerpoint/2010/main" val="37707138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9739</TotalTime>
  <Words>2591</Words>
  <Application>Microsoft Office PowerPoint</Application>
  <PresentationFormat>Widescreen</PresentationFormat>
  <Paragraphs>383</Paragraphs>
  <Slides>25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ＭＳ Ｐゴシック</vt:lpstr>
      <vt:lpstr>Arial</vt:lpstr>
      <vt:lpstr>Avenir Light</vt:lpstr>
      <vt:lpstr>Avenir Roman</vt:lpstr>
      <vt:lpstr>Calibri</vt:lpstr>
      <vt:lpstr>Calibri Light</vt:lpstr>
      <vt:lpstr>Chalkduster</vt:lpstr>
      <vt:lpstr>Gill Sans Light</vt:lpstr>
      <vt:lpstr>Office Theme</vt:lpstr>
      <vt:lpstr>   </vt:lpstr>
      <vt:lpstr>PowerPoint Presentation</vt:lpstr>
      <vt:lpstr>Role of the Education Ombudsman</vt:lpstr>
      <vt:lpstr>PowerPoint Presentation</vt:lpstr>
      <vt:lpstr>Our Core Values</vt:lpstr>
      <vt:lpstr>PowerPoint Presentation</vt:lpstr>
      <vt:lpstr>PowerPoint Presentation</vt:lpstr>
      <vt:lpstr>PowerPoint Presentation</vt:lpstr>
      <vt:lpstr>Contact Summary – Quarter 2 This chart represents all cases between November 1, 2018 and January 31, 2019.</vt:lpstr>
      <vt:lpstr>Total Cases for Quarter 2 This chart represents all cases collected between November 1, 2018 and January 31, 2019.</vt:lpstr>
      <vt:lpstr>Total Cases per Quarter This chart compares the number of cases per quarter for the past 3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Ward Profile: Ward 8 This chart represents all cases collected between November 1, 2018 and January 31, 2019.</vt:lpstr>
      <vt:lpstr>Ward Profile: Ward 7 This chart represents all cases collected between November 1, 2018 and January 31, 2019.</vt:lpstr>
      <vt:lpstr>Ward Profile: Ward 6 This chart represents all cases collected between November 1, 2018 and January 31, 2019.</vt:lpstr>
      <vt:lpstr>Ward Profile: Ward 5 This chart represents all cases collected between November 1, 2018 and January 31, 2019.</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Faith Gibson Hubbard</dc:creator>
  <cp:lastModifiedBy>Fitzpatrick, Ryvell (SBOE)</cp:lastModifiedBy>
  <cp:revision>623</cp:revision>
  <cp:lastPrinted>2019-02-07T17:27:22Z</cp:lastPrinted>
  <dcterms:created xsi:type="dcterms:W3CDTF">2018-09-25T19:10:46Z</dcterms:created>
  <dcterms:modified xsi:type="dcterms:W3CDTF">2019-02-07T17:27:56Z</dcterms:modified>
</cp:coreProperties>
</file>